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7" r:id="rId6"/>
    <p:sldId id="266" r:id="rId7"/>
    <p:sldId id="264" r:id="rId8"/>
    <p:sldId id="262" r:id="rId9"/>
    <p:sldId id="288" r:id="rId10"/>
    <p:sldId id="289" r:id="rId11"/>
    <p:sldId id="268" r:id="rId12"/>
    <p:sldId id="278" r:id="rId13"/>
    <p:sldId id="274" r:id="rId14"/>
    <p:sldId id="281" r:id="rId15"/>
    <p:sldId id="280" r:id="rId16"/>
    <p:sldId id="279" r:id="rId17"/>
    <p:sldId id="283" r:id="rId18"/>
    <p:sldId id="282" r:id="rId19"/>
    <p:sldId id="287" r:id="rId20"/>
    <p:sldId id="286" r:id="rId21"/>
    <p:sldId id="291" r:id="rId22"/>
    <p:sldId id="294" r:id="rId23"/>
    <p:sldId id="300" r:id="rId24"/>
    <p:sldId id="272" r:id="rId25"/>
    <p:sldId id="299" r:id="rId26"/>
    <p:sldId id="298" r:id="rId27"/>
    <p:sldId id="297" r:id="rId28"/>
    <p:sldId id="295" r:id="rId29"/>
    <p:sldId id="292" r:id="rId30"/>
    <p:sldId id="290" r:id="rId31"/>
    <p:sldId id="293" r:id="rId32"/>
    <p:sldId id="296" r:id="rId33"/>
    <p:sldId id="277" r:id="rId34"/>
  </p:sldIdLst>
  <p:sldSz cx="12192000" cy="6858000"/>
  <p:notesSz cx="6858000" cy="994568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420C2"/>
    <a:srgbClr val="17D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18T19:21:44.425" idx="1">
    <p:pos x="7680" y="0"/>
    <p:text>апппп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18T19:21:44.425" idx="1">
    <p:pos x="7680" y="0"/>
    <p:text>апппп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18T19:21:44.425" idx="1">
    <p:pos x="7680" y="0"/>
    <p:text>апппп</p:text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F75A8-444D-4E48-9811-73F9AF31BB03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A051A-94B4-45AF-A996-4EB3E041D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125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6597-3DD6-45E8-B31D-08741A5A876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9B7F8-5356-4677-860B-FE27E480828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52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8555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044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919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2795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438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5734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8867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322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0682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6469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105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7294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475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812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247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2681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2291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9326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6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33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148A4-8C92-497E-B22D-F0AC801B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85172BF-1CBD-450A-841C-87302038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C1D16E-CABE-494A-88D0-70B6F588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0FCC91-506D-439D-87A6-562E506F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941BCE-61A3-4C87-BA8D-543B6FCC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43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675D3-F2E0-425D-8774-57C4AE48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9DD69B2-4D3B-416B-A307-1F3329851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985FA-19E0-4ACD-84AE-C7EC2D7F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BB13002-A0C8-400C-BA28-AB039E492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2974C51-7CFA-4877-9CEB-6A579A50A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528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5CE4F18-910D-48EA-AEBA-E771C79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761DA1-B13B-4019-84EC-5130E29B2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87C1E4-09D6-4CF5-914B-7EB7A32AC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668791-B250-4BC5-8CEB-624C787E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B38CD6-385C-407C-A3CE-398F2499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931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A73D4-263E-46F0-89A4-3654D3549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DFB611-30B0-4D3F-8F75-6E4CF319A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A2F291-89C8-4057-8423-C9551B7F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DEC968-682A-4FEF-AA4B-4A496FCC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CAEBF6-A13E-4527-8383-A45F34F6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676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2C826-69F4-4C95-8FAD-A160FF0D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A68040-3CA3-4250-A3A1-BB3F7A353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52C475-1427-4603-8873-2E0FB8A8A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8F7644-162C-4CEF-BA64-0E59AD07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7D8D02-634D-49C3-9132-1F32D90A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954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9CC74-F41F-4440-B210-7E0086A05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825317-69DC-416D-B8E6-234B834FE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5B1082-7E5D-4088-9858-AA433B330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00E463-69BD-4012-A037-FD0303249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78AEFA-E745-4AE2-AB60-CD9FF059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BE3BD7-2F23-46D1-AB27-03D5059C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575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F5C85-A779-48AD-9364-20BAD3DD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68A11A-0009-4F07-9FED-7DAD5064B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CB32EBB-75F3-459D-BB01-77B1E9117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2B04124-5EA7-44A2-853F-23F44C15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5FB65D9-9C2E-487B-AE5C-025AE55B8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51993AE-4BD6-43B9-906A-08204C95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7AEFB38-F372-42DB-B881-F4200AF7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73300DC-6E04-4F43-86A8-9420B5E9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222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952E3-0866-4AAC-B24A-1B3EC23D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FD8D06D-C584-45E6-A43C-0A6D5E7D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175C672-C3A0-44C3-8774-18243A8C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E0A7054-7E3F-4D55-86F8-A28B261D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74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DE33468-9F06-49A3-93E9-B52B8CA9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807D2BD-833C-472D-B778-428CF5BE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829F1A1-D76C-4FB3-90C5-181FD134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232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52747-BA9E-4092-9AAB-17CFE873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C70385-0880-4135-9624-C4BCD6F8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8B84B8A-CDC8-478F-8D17-C13BB2FAC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085F2C-27BA-4B4C-8FA9-ADE0CD410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19DD935-7C2D-46D5-BB8C-52CFFE664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214A142-9B49-4FD9-940A-241F9A8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786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C2A91-6E7D-4F04-9B2A-FB44427E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E47A826-31A8-404F-AD36-BE876BC5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49BB094-EAF0-4DC9-89CF-CEC3B1016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D48A68-E58C-4C87-8526-E1821B893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53AE14-7B61-4794-BA92-1D7668855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437F4C-0773-4C15-B14A-311C0E04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008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EB99F43-E043-403A-A638-F7377049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FED117-CC89-4E12-8011-02FA8BC5D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73E2FB-6203-466A-B625-CD05F7C9E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366E8-5760-403B-9F0B-60DCE4F647BF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A40555-B5E6-4F87-BA1F-C118B6C7B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EEF275-8B05-4C10-A848-CB6F5BA55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2F7E-F67E-43DC-9661-4879DFB03D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052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5.emf"/><Relationship Id="rId3" Type="http://schemas.openxmlformats.org/officeDocument/2006/relationships/image" Target="../media/image1.png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3.emf"/><Relationship Id="rId14" Type="http://schemas.openxmlformats.org/officeDocument/2006/relationships/comments" Target="../comments/commen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1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1.pn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1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emf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11" Type="http://schemas.openxmlformats.org/officeDocument/2006/relationships/image" Target="../media/image9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emf"/><Relationship Id="rId1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4.wmf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7.jpeg"/><Relationship Id="rId5" Type="http://schemas.openxmlformats.org/officeDocument/2006/relationships/image" Target="../media/image13.emf"/><Relationship Id="rId15" Type="http://schemas.openxmlformats.org/officeDocument/2006/relationships/comments" Target="../comments/comment2.xml"/><Relationship Id="rId10" Type="http://schemas.openxmlformats.org/officeDocument/2006/relationships/image" Target="../media/image16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5.emf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34850588-357B-4953-B5C6-1CC0D5827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89AAFC3-317C-45F8-A2AC-B902CCF4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68" y="1747016"/>
            <a:ext cx="10515600" cy="29173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r>
              <a:rPr lang="uk-UA" sz="5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5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КЗО «ПБНРЦ «Берегиня» ДОР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5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eva-eternity-14947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2701" y="4664388"/>
            <a:ext cx="487363" cy="487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794" y="3918434"/>
            <a:ext cx="9988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Донченко Катерини Сергіївни</a:t>
            </a:r>
            <a:r>
              <a:rPr lang="uk-UA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5701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9C8B8B5C-10DE-4809-AB0E-E5FD7396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1858793-9989-47B4-8D81-23C96BA7BACB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 а м о </a:t>
            </a:r>
            <a:r>
              <a:rPr lang="uk-UA" sz="6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о</a:t>
            </a:r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с в і т а</a:t>
            </a:r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788935"/>
              </p:ext>
            </p:extLst>
          </p:nvPr>
        </p:nvGraphicFramePr>
        <p:xfrm>
          <a:off x="864475" y="678468"/>
          <a:ext cx="2446283" cy="3451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9" name="Acrobat Document" r:id="rId4" imgW="13746196" imgH="19400109" progId="Acrobat.Document.DC">
                  <p:embed/>
                </p:oleObj>
              </mc:Choice>
              <mc:Fallback>
                <p:oleObj name="Acrobat Document" r:id="rId4" imgW="13746196" imgH="194001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4475" y="678468"/>
                        <a:ext cx="2446283" cy="3451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841739"/>
              </p:ext>
            </p:extLst>
          </p:nvPr>
        </p:nvGraphicFramePr>
        <p:xfrm>
          <a:off x="2360258" y="3038706"/>
          <a:ext cx="2288353" cy="3228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" name="Acrobat Document" r:id="rId6" imgW="13746196" imgH="19400109" progId="Acrobat.Document.DC">
                  <p:embed/>
                </p:oleObj>
              </mc:Choice>
              <mc:Fallback>
                <p:oleObj name="Acrobat Document" r:id="rId6" imgW="13746196" imgH="194001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60258" y="3038706"/>
                        <a:ext cx="2288353" cy="3228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099910"/>
              </p:ext>
            </p:extLst>
          </p:nvPr>
        </p:nvGraphicFramePr>
        <p:xfrm>
          <a:off x="4754563" y="1703388"/>
          <a:ext cx="2287587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1" name="Acrobat Document" r:id="rId8" imgW="13746196" imgH="19400109" progId="Acrobat.Document.DC">
                  <p:embed/>
                </p:oleObj>
              </mc:Choice>
              <mc:Fallback>
                <p:oleObj name="Acrobat Document" r:id="rId8" imgW="13746196" imgH="194001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54563" y="1703388"/>
                        <a:ext cx="2287587" cy="322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72328"/>
              </p:ext>
            </p:extLst>
          </p:nvPr>
        </p:nvGraphicFramePr>
        <p:xfrm>
          <a:off x="8995509" y="740023"/>
          <a:ext cx="2359847" cy="3329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2" name="Acrobat Document" r:id="rId10" imgW="13746196" imgH="19400109" progId="Acrobat.Document.DC">
                  <p:embed/>
                </p:oleObj>
              </mc:Choice>
              <mc:Fallback>
                <p:oleObj name="Acrobat Document" r:id="rId10" imgW="13746196" imgH="194001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995509" y="740023"/>
                        <a:ext cx="2359847" cy="3329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587263"/>
              </p:ext>
            </p:extLst>
          </p:nvPr>
        </p:nvGraphicFramePr>
        <p:xfrm>
          <a:off x="7236861" y="3038706"/>
          <a:ext cx="2403475" cy="3391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3" name="Acrobat Document" r:id="rId12" imgW="13746196" imgH="19400109" progId="Acrobat.Document.DC">
                  <p:embed/>
                </p:oleObj>
              </mc:Choice>
              <mc:Fallback>
                <p:oleObj name="Acrobat Document" r:id="rId12" imgW="13746196" imgH="194001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236861" y="3038706"/>
                        <a:ext cx="2403475" cy="3391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1893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04F39788-6524-484E-8AB0-FFB1C2EA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8F98758-6AEB-449D-AEAF-B00BED32F124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Нестандартні </a:t>
            </a:r>
            <a:r>
              <a:rPr lang="uk-UA" sz="6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уроки</a:t>
            </a:r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</a:p>
          <a:p>
            <a:pPr algn="ctr"/>
            <a:r>
              <a:rPr lang="uk-UA" sz="36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які </a:t>
            </a:r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використовую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1812451"/>
            <a:ext cx="8629650" cy="429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340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1435" y="1926860"/>
            <a:ext cx="4514798" cy="2081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9972" y="3393332"/>
            <a:ext cx="3959872" cy="1825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668" y="3408723"/>
            <a:ext cx="3970493" cy="1830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07" y="3398347"/>
            <a:ext cx="3973786" cy="1831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5607" y="1815867"/>
            <a:ext cx="4481708" cy="2066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49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19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2871" y="2567720"/>
            <a:ext cx="4941859" cy="227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8286" y="2586828"/>
            <a:ext cx="5018197" cy="231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9249" y="2567045"/>
            <a:ext cx="4944790" cy="227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4092" y="2503005"/>
            <a:ext cx="4979544" cy="229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647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4357" y="2957700"/>
            <a:ext cx="4303776" cy="198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518" y="2776455"/>
            <a:ext cx="4276211" cy="197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5218" y="2976660"/>
            <a:ext cx="4221518" cy="194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0312" y="2680952"/>
            <a:ext cx="4293983" cy="1979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5762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4553" y="2004432"/>
            <a:ext cx="4663388" cy="3497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844" y="2029220"/>
            <a:ext cx="4597289" cy="344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48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2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0699" y="2179677"/>
            <a:ext cx="3680630" cy="276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9974" y="3906908"/>
            <a:ext cx="2929666" cy="219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201" y="3775748"/>
            <a:ext cx="2762183" cy="207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6491" y="2146053"/>
            <a:ext cx="3719057" cy="278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7802" y="925102"/>
            <a:ext cx="2891403" cy="21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572" y="905507"/>
            <a:ext cx="2734643" cy="205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30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13" y="2275017"/>
            <a:ext cx="3998157" cy="299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7227" y="2076190"/>
            <a:ext cx="4847411" cy="363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4103" y="2248645"/>
            <a:ext cx="4068483" cy="305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141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1558" y="2239768"/>
            <a:ext cx="4438073" cy="204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7892" y="2465781"/>
            <a:ext cx="4811449" cy="221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7121" y="2683015"/>
            <a:ext cx="4831484" cy="222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1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237" y="2392589"/>
            <a:ext cx="4450811" cy="2051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4675" y="2355076"/>
            <a:ext cx="4613564" cy="212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1113" y="2489612"/>
            <a:ext cx="4810819" cy="221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6748" y="2445326"/>
            <a:ext cx="4805996" cy="221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001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B04A95A2-02EB-4927-BAB8-25815B96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48281B-0D43-4C18-979D-F5EB91DC773B}"/>
              </a:ext>
            </a:extLst>
          </p:cNvPr>
          <p:cNvSpPr txBox="1"/>
          <p:nvPr/>
        </p:nvSpPr>
        <p:spPr>
          <a:xfrm>
            <a:off x="855306" y="598911"/>
            <a:ext cx="683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AEB3D-6E58-44F5-84EF-C2F96768465E}"/>
              </a:ext>
            </a:extLst>
          </p:cNvPr>
          <p:cNvSpPr txBox="1"/>
          <p:nvPr/>
        </p:nvSpPr>
        <p:spPr>
          <a:xfrm>
            <a:off x="855306" y="1279236"/>
            <a:ext cx="6721151" cy="43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9" name="AutoShape 52">
            <a:extLst>
              <a:ext uri="{FF2B5EF4-FFF2-40B4-BE49-F238E27FC236}">
                <a16:creationId xmlns:a16="http://schemas.microsoft.com/office/drawing/2014/main" id="{098388A7-B9A8-481F-8927-AD82928234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98175" y="1319230"/>
            <a:ext cx="5463678" cy="5334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defRPr/>
            </a:pPr>
            <a:r>
              <a:rPr lang="uk-UA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Дата народження:</a:t>
            </a:r>
            <a:r>
              <a:rPr lang="uk-UA" i="1" dirty="0">
                <a:latin typeface="Times New Roman" pitchFamily="18" charset="0"/>
                <a:cs typeface="Arial" charset="0"/>
              </a:rPr>
              <a:t> </a:t>
            </a:r>
            <a:r>
              <a:rPr lang="uk-UA" b="1" i="1" dirty="0" smtClean="0">
                <a:latin typeface="Times New Roman" pitchFamily="18" charset="0"/>
                <a:cs typeface="Arial" charset="0"/>
              </a:rPr>
              <a:t>25 травня 1988 р.</a:t>
            </a:r>
            <a:endParaRPr lang="en-US" b="1" i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1" name="AutoShape 52">
            <a:extLst>
              <a:ext uri="{FF2B5EF4-FFF2-40B4-BE49-F238E27FC236}">
                <a16:creationId xmlns:a16="http://schemas.microsoft.com/office/drawing/2014/main" id="{2D3B21C4-297D-4D86-93AB-2A7AF5DED5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81424" y="1974139"/>
            <a:ext cx="5463678" cy="1039513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uk-UA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Освіта:</a:t>
            </a:r>
            <a:r>
              <a:rPr lang="uk-UA" i="1" dirty="0">
                <a:latin typeface="Times New Roman" pitchFamily="18" charset="0"/>
              </a:rPr>
              <a:t> </a:t>
            </a:r>
            <a:r>
              <a:rPr lang="uk-UA" sz="1600" b="1" i="1" dirty="0">
                <a:latin typeface="Times New Roman" pitchFamily="18" charset="0"/>
              </a:rPr>
              <a:t>вища, </a:t>
            </a:r>
            <a:r>
              <a:rPr lang="uk-UA" sz="1600" b="1" i="1" dirty="0" smtClean="0">
                <a:latin typeface="Times New Roman" pitchFamily="18" charset="0"/>
              </a:rPr>
              <a:t>Слов’янський державний педагогічний університет, у 2010 році. Вчитель старших класів загальноосвітньої спеціальної (корекційної) школи, логопед.</a:t>
            </a:r>
          </a:p>
        </p:txBody>
      </p:sp>
      <p:grpSp>
        <p:nvGrpSpPr>
          <p:cNvPr id="12" name="Group 53">
            <a:extLst>
              <a:ext uri="{FF2B5EF4-FFF2-40B4-BE49-F238E27FC236}">
                <a16:creationId xmlns:a16="http://schemas.microsoft.com/office/drawing/2014/main" id="{726F2978-86CF-49A3-9DC8-2C60C6AA1250}"/>
              </a:ext>
            </a:extLst>
          </p:cNvPr>
          <p:cNvGrpSpPr>
            <a:grpSpLocks/>
          </p:cNvGrpSpPr>
          <p:nvPr/>
        </p:nvGrpSpPr>
        <p:grpSpPr bwMode="auto">
          <a:xfrm>
            <a:off x="1049156" y="1328019"/>
            <a:ext cx="685800" cy="482600"/>
            <a:chOff x="2078" y="190"/>
            <a:chExt cx="1615" cy="4630"/>
          </a:xfrm>
        </p:grpSpPr>
        <p:sp>
          <p:nvSpPr>
            <p:cNvPr id="13" name="Oval 54">
              <a:extLst>
                <a:ext uri="{FF2B5EF4-FFF2-40B4-BE49-F238E27FC236}">
                  <a16:creationId xmlns:a16="http://schemas.microsoft.com/office/drawing/2014/main" id="{44E6C44F-ED7F-4693-96BE-2B9F3BA929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4" name="Oval 55">
              <a:extLst>
                <a:ext uri="{FF2B5EF4-FFF2-40B4-BE49-F238E27FC236}">
                  <a16:creationId xmlns:a16="http://schemas.microsoft.com/office/drawing/2014/main" id="{A850B145-8810-445E-B96F-D418D9CB1D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5" name="Oval 56">
              <a:extLst>
                <a:ext uri="{FF2B5EF4-FFF2-40B4-BE49-F238E27FC236}">
                  <a16:creationId xmlns:a16="http://schemas.microsoft.com/office/drawing/2014/main" id="{37143FCF-5F13-445C-9E22-039D436B06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6" name="Oval 57">
              <a:extLst>
                <a:ext uri="{FF2B5EF4-FFF2-40B4-BE49-F238E27FC236}">
                  <a16:creationId xmlns:a16="http://schemas.microsoft.com/office/drawing/2014/main" id="{232EF3F8-CB95-4C5D-B169-B239CC22BD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7" name="Oval 58">
              <a:extLst>
                <a:ext uri="{FF2B5EF4-FFF2-40B4-BE49-F238E27FC236}">
                  <a16:creationId xmlns:a16="http://schemas.microsoft.com/office/drawing/2014/main" id="{64D8FA11-4336-496D-AEC4-94FCAB885F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8" name="Oval 59">
              <a:extLst>
                <a:ext uri="{FF2B5EF4-FFF2-40B4-BE49-F238E27FC236}">
                  <a16:creationId xmlns:a16="http://schemas.microsoft.com/office/drawing/2014/main" id="{55B2CF1A-C429-4949-901C-F31FC34203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53">
            <a:extLst>
              <a:ext uri="{FF2B5EF4-FFF2-40B4-BE49-F238E27FC236}">
                <a16:creationId xmlns:a16="http://schemas.microsoft.com/office/drawing/2014/main" id="{AF34EB5E-5121-42B7-B8D1-506369DA14E3}"/>
              </a:ext>
            </a:extLst>
          </p:cNvPr>
          <p:cNvGrpSpPr>
            <a:grpSpLocks/>
          </p:cNvGrpSpPr>
          <p:nvPr/>
        </p:nvGrpSpPr>
        <p:grpSpPr bwMode="auto">
          <a:xfrm>
            <a:off x="1049156" y="2289819"/>
            <a:ext cx="685800" cy="482600"/>
            <a:chOff x="2078" y="190"/>
            <a:chExt cx="1615" cy="4630"/>
          </a:xfrm>
        </p:grpSpPr>
        <p:sp>
          <p:nvSpPr>
            <p:cNvPr id="20" name="Oval 54">
              <a:extLst>
                <a:ext uri="{FF2B5EF4-FFF2-40B4-BE49-F238E27FC236}">
                  <a16:creationId xmlns:a16="http://schemas.microsoft.com/office/drawing/2014/main" id="{CA77F807-51D2-49F2-89BD-B0E2D166F2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1" name="Oval 55">
              <a:extLst>
                <a:ext uri="{FF2B5EF4-FFF2-40B4-BE49-F238E27FC236}">
                  <a16:creationId xmlns:a16="http://schemas.microsoft.com/office/drawing/2014/main" id="{6251CFAB-FA18-4F05-AF20-9CFB2A9560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2" name="Oval 56">
              <a:extLst>
                <a:ext uri="{FF2B5EF4-FFF2-40B4-BE49-F238E27FC236}">
                  <a16:creationId xmlns:a16="http://schemas.microsoft.com/office/drawing/2014/main" id="{4733F7AE-445E-4EF0-AA32-4E1C97E3E0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3" name="Oval 57">
              <a:extLst>
                <a:ext uri="{FF2B5EF4-FFF2-40B4-BE49-F238E27FC236}">
                  <a16:creationId xmlns:a16="http://schemas.microsoft.com/office/drawing/2014/main" id="{C496EE9E-1742-4B6F-AB11-0851BCF794C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4" name="Oval 58">
              <a:extLst>
                <a:ext uri="{FF2B5EF4-FFF2-40B4-BE49-F238E27FC236}">
                  <a16:creationId xmlns:a16="http://schemas.microsoft.com/office/drawing/2014/main" id="{67261C36-0DFA-4312-BCEE-65CEDA69B0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" name="Oval 59">
              <a:extLst>
                <a:ext uri="{FF2B5EF4-FFF2-40B4-BE49-F238E27FC236}">
                  <a16:creationId xmlns:a16="http://schemas.microsoft.com/office/drawing/2014/main" id="{F42E82AA-B84B-48CC-897F-932526CFD9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34" name="AutoShape 52">
            <a:extLst>
              <a:ext uri="{FF2B5EF4-FFF2-40B4-BE49-F238E27FC236}">
                <a16:creationId xmlns:a16="http://schemas.microsoft.com/office/drawing/2014/main" id="{8D7028D0-3571-4C6B-8376-69201A0D4B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98175" y="3132625"/>
            <a:ext cx="5463678" cy="685799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808000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uk-UA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Місце роботи: </a:t>
            </a:r>
            <a:r>
              <a:rPr lang="uk-UA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КЗО «ПБНРЦ «Берегиня» ДОР»</a:t>
            </a:r>
            <a:endParaRPr lang="uk-UA" sz="14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uk-UA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uk-UA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endParaRPr lang="uk-UA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1400" b="1" dirty="0">
              <a:latin typeface="Arial" charset="0"/>
              <a:cs typeface="Arial" charset="0"/>
            </a:endParaRPr>
          </a:p>
        </p:txBody>
      </p:sp>
      <p:grpSp>
        <p:nvGrpSpPr>
          <p:cNvPr id="35" name="Group 53">
            <a:extLst>
              <a:ext uri="{FF2B5EF4-FFF2-40B4-BE49-F238E27FC236}">
                <a16:creationId xmlns:a16="http://schemas.microsoft.com/office/drawing/2014/main" id="{7CC3FF82-A190-4A91-8FB3-A18B1802BCC9}"/>
              </a:ext>
            </a:extLst>
          </p:cNvPr>
          <p:cNvGrpSpPr>
            <a:grpSpLocks/>
          </p:cNvGrpSpPr>
          <p:nvPr/>
        </p:nvGrpSpPr>
        <p:grpSpPr bwMode="auto">
          <a:xfrm>
            <a:off x="1055296" y="3199941"/>
            <a:ext cx="685800" cy="482600"/>
            <a:chOff x="2078" y="190"/>
            <a:chExt cx="1615" cy="4630"/>
          </a:xfrm>
        </p:grpSpPr>
        <p:sp>
          <p:nvSpPr>
            <p:cNvPr id="36" name="Oval 54">
              <a:extLst>
                <a:ext uri="{FF2B5EF4-FFF2-40B4-BE49-F238E27FC236}">
                  <a16:creationId xmlns:a16="http://schemas.microsoft.com/office/drawing/2014/main" id="{F4B3FA1A-F25A-41B7-BDE9-BB39C92783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7" name="Oval 55">
              <a:extLst>
                <a:ext uri="{FF2B5EF4-FFF2-40B4-BE49-F238E27FC236}">
                  <a16:creationId xmlns:a16="http://schemas.microsoft.com/office/drawing/2014/main" id="{D13789DA-7E33-4F4E-B3DC-E6D4B6B38B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8" name="Oval 56">
              <a:extLst>
                <a:ext uri="{FF2B5EF4-FFF2-40B4-BE49-F238E27FC236}">
                  <a16:creationId xmlns:a16="http://schemas.microsoft.com/office/drawing/2014/main" id="{85EAFE49-9E74-4959-9CE1-DF56CAC592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9" name="Oval 57">
              <a:extLst>
                <a:ext uri="{FF2B5EF4-FFF2-40B4-BE49-F238E27FC236}">
                  <a16:creationId xmlns:a16="http://schemas.microsoft.com/office/drawing/2014/main" id="{CD45403C-6A2E-4E88-97E8-EFE740CAA0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0" name="Oval 58">
              <a:extLst>
                <a:ext uri="{FF2B5EF4-FFF2-40B4-BE49-F238E27FC236}">
                  <a16:creationId xmlns:a16="http://schemas.microsoft.com/office/drawing/2014/main" id="{819F798E-EF89-4E23-809A-C0A0AFE3B2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1" name="Oval 59">
              <a:extLst>
                <a:ext uri="{FF2B5EF4-FFF2-40B4-BE49-F238E27FC236}">
                  <a16:creationId xmlns:a16="http://schemas.microsoft.com/office/drawing/2014/main" id="{65D2A04E-B49C-4B69-8374-7DB7DC6614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42" name="AutoShape 52">
            <a:extLst>
              <a:ext uri="{FF2B5EF4-FFF2-40B4-BE49-F238E27FC236}">
                <a16:creationId xmlns:a16="http://schemas.microsoft.com/office/drawing/2014/main" id="{C6162C81-A67D-4E99-A418-28D03E04C6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47345" y="4112311"/>
            <a:ext cx="5575645" cy="466725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Посада:</a:t>
            </a:r>
            <a:r>
              <a:rPr lang="uk-UA" sz="1400" i="1" dirty="0">
                <a:solidFill>
                  <a:srgbClr val="CC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uk-UA" sz="1600" b="1" i="1" dirty="0" smtClean="0">
                <a:latin typeface="Times New Roman" pitchFamily="18" charset="0"/>
                <a:cs typeface="Arial" charset="0"/>
              </a:rPr>
              <a:t>вчитель.</a:t>
            </a:r>
            <a:endParaRPr lang="ru-RU" sz="1600" b="1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>
              <a:latin typeface="Arial" charset="0"/>
              <a:cs typeface="Arial" charset="0"/>
            </a:endParaRPr>
          </a:p>
        </p:txBody>
      </p:sp>
      <p:grpSp>
        <p:nvGrpSpPr>
          <p:cNvPr id="43" name="Group 53">
            <a:extLst>
              <a:ext uri="{FF2B5EF4-FFF2-40B4-BE49-F238E27FC236}">
                <a16:creationId xmlns:a16="http://schemas.microsoft.com/office/drawing/2014/main" id="{EF102270-9244-4137-8956-9689EA674823}"/>
              </a:ext>
            </a:extLst>
          </p:cNvPr>
          <p:cNvGrpSpPr>
            <a:grpSpLocks/>
          </p:cNvGrpSpPr>
          <p:nvPr/>
        </p:nvGrpSpPr>
        <p:grpSpPr bwMode="auto">
          <a:xfrm>
            <a:off x="1056994" y="4099130"/>
            <a:ext cx="685800" cy="482600"/>
            <a:chOff x="2078" y="190"/>
            <a:chExt cx="1615" cy="4630"/>
          </a:xfrm>
        </p:grpSpPr>
        <p:sp>
          <p:nvSpPr>
            <p:cNvPr id="44" name="Oval 54">
              <a:extLst>
                <a:ext uri="{FF2B5EF4-FFF2-40B4-BE49-F238E27FC236}">
                  <a16:creationId xmlns:a16="http://schemas.microsoft.com/office/drawing/2014/main" id="{236A0980-2898-47D2-84AF-7BD5B834C7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5" name="Oval 55">
              <a:extLst>
                <a:ext uri="{FF2B5EF4-FFF2-40B4-BE49-F238E27FC236}">
                  <a16:creationId xmlns:a16="http://schemas.microsoft.com/office/drawing/2014/main" id="{1F230C74-7DF9-4165-A7ED-D36C0285AA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6" name="Oval 56">
              <a:extLst>
                <a:ext uri="{FF2B5EF4-FFF2-40B4-BE49-F238E27FC236}">
                  <a16:creationId xmlns:a16="http://schemas.microsoft.com/office/drawing/2014/main" id="{37B310CA-AE93-453E-85DD-25A34A3A14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7" name="Oval 57">
              <a:extLst>
                <a:ext uri="{FF2B5EF4-FFF2-40B4-BE49-F238E27FC236}">
                  <a16:creationId xmlns:a16="http://schemas.microsoft.com/office/drawing/2014/main" id="{0380F1F0-5FB4-425A-8D02-F8538A6EE9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8" name="Oval 58">
              <a:extLst>
                <a:ext uri="{FF2B5EF4-FFF2-40B4-BE49-F238E27FC236}">
                  <a16:creationId xmlns:a16="http://schemas.microsoft.com/office/drawing/2014/main" id="{6A693625-F305-491B-91D3-EBE0B961DF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9" name="Oval 59">
              <a:extLst>
                <a:ext uri="{FF2B5EF4-FFF2-40B4-BE49-F238E27FC236}">
                  <a16:creationId xmlns:a16="http://schemas.microsoft.com/office/drawing/2014/main" id="{D4CE0548-69A9-42C5-89C6-986744C721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185E5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78" name="AutoShape 52">
            <a:extLst>
              <a:ext uri="{FF2B5EF4-FFF2-40B4-BE49-F238E27FC236}">
                <a16:creationId xmlns:a16="http://schemas.microsoft.com/office/drawing/2014/main" id="{04A8EB92-CD45-4A52-B730-FAD0CD19A5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84212" y="4802908"/>
            <a:ext cx="2462981" cy="3810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Стаж роботи: </a:t>
            </a: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14</a:t>
            </a:r>
            <a:r>
              <a:rPr lang="uk-UA" sz="1600" b="1" i="1" dirty="0" smtClean="0">
                <a:latin typeface="Times New Roman" pitchFamily="18" charset="0"/>
                <a:cs typeface="Arial" charset="0"/>
              </a:rPr>
              <a:t> </a:t>
            </a:r>
            <a:r>
              <a:rPr lang="uk-UA" sz="1600" b="1" i="1" dirty="0">
                <a:latin typeface="Times New Roman" pitchFamily="18" charset="0"/>
                <a:cs typeface="Arial" charset="0"/>
              </a:rPr>
              <a:t>років</a:t>
            </a:r>
            <a:endParaRPr lang="ru-RU" sz="1600" b="1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r>
              <a:rPr lang="uk-UA" sz="600" b="1" dirty="0">
                <a:latin typeface="Arial" charset="0"/>
                <a:cs typeface="Arial" charset="0"/>
              </a:rPr>
              <a:t>2</a:t>
            </a:r>
            <a:endParaRPr lang="en-US" sz="600" b="1" dirty="0">
              <a:latin typeface="Arial" charset="0"/>
              <a:cs typeface="Arial" charset="0"/>
            </a:endParaRPr>
          </a:p>
        </p:txBody>
      </p:sp>
      <p:grpSp>
        <p:nvGrpSpPr>
          <p:cNvPr id="79" name="Group 53">
            <a:extLst>
              <a:ext uri="{FF2B5EF4-FFF2-40B4-BE49-F238E27FC236}">
                <a16:creationId xmlns:a16="http://schemas.microsoft.com/office/drawing/2014/main" id="{CB14AF79-9580-45D2-A535-02CD7B899DA7}"/>
              </a:ext>
            </a:extLst>
          </p:cNvPr>
          <p:cNvGrpSpPr>
            <a:grpSpLocks/>
          </p:cNvGrpSpPr>
          <p:nvPr/>
        </p:nvGrpSpPr>
        <p:grpSpPr bwMode="auto">
          <a:xfrm>
            <a:off x="1084893" y="4805519"/>
            <a:ext cx="685800" cy="482600"/>
            <a:chOff x="2078" y="190"/>
            <a:chExt cx="1615" cy="4630"/>
          </a:xfrm>
        </p:grpSpPr>
        <p:sp>
          <p:nvSpPr>
            <p:cNvPr id="80" name="Oval 54">
              <a:extLst>
                <a:ext uri="{FF2B5EF4-FFF2-40B4-BE49-F238E27FC236}">
                  <a16:creationId xmlns:a16="http://schemas.microsoft.com/office/drawing/2014/main" id="{ACA3BECC-2F6E-4C84-9BD2-894E5C4BE9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81" name="Oval 55">
              <a:extLst>
                <a:ext uri="{FF2B5EF4-FFF2-40B4-BE49-F238E27FC236}">
                  <a16:creationId xmlns:a16="http://schemas.microsoft.com/office/drawing/2014/main" id="{43CE6B41-66C1-46BA-8601-A1EA3F03B6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82" name="Oval 56">
              <a:extLst>
                <a:ext uri="{FF2B5EF4-FFF2-40B4-BE49-F238E27FC236}">
                  <a16:creationId xmlns:a16="http://schemas.microsoft.com/office/drawing/2014/main" id="{C8FE60AD-E713-4136-978D-69DCC43F68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3" name="Oval 57">
              <a:extLst>
                <a:ext uri="{FF2B5EF4-FFF2-40B4-BE49-F238E27FC236}">
                  <a16:creationId xmlns:a16="http://schemas.microsoft.com/office/drawing/2014/main" id="{59A40011-026D-4FC6-93AC-70ED9D2F5C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84" name="Oval 58">
              <a:extLst>
                <a:ext uri="{FF2B5EF4-FFF2-40B4-BE49-F238E27FC236}">
                  <a16:creationId xmlns:a16="http://schemas.microsoft.com/office/drawing/2014/main" id="{E4210AD5-48D0-4A58-AD30-72D163A5C9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5" name="Oval 59">
              <a:extLst>
                <a:ext uri="{FF2B5EF4-FFF2-40B4-BE49-F238E27FC236}">
                  <a16:creationId xmlns:a16="http://schemas.microsoft.com/office/drawing/2014/main" id="{6191275B-F81C-49C3-B089-4E673E72E9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000080"/>
                </a:gs>
                <a:gs pos="100000">
                  <a:srgbClr val="00003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86" name="AutoShape 52">
            <a:extLst>
              <a:ext uri="{FF2B5EF4-FFF2-40B4-BE49-F238E27FC236}">
                <a16:creationId xmlns:a16="http://schemas.microsoft.com/office/drawing/2014/main" id="{909B794F-83A0-47AF-85C3-1DF564AECA2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74232" y="4801503"/>
            <a:ext cx="2606673" cy="3810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Категорія:</a:t>
            </a:r>
            <a:r>
              <a:rPr lang="uk-UA" sz="1600" i="1" dirty="0">
                <a:latin typeface="Times New Roman" pitchFamily="18" charset="0"/>
                <a:cs typeface="Arial" charset="0"/>
              </a:rPr>
              <a:t> </a:t>
            </a:r>
            <a:r>
              <a:rPr lang="uk-UA" sz="1600" b="1" i="1" dirty="0" smtClean="0">
                <a:latin typeface="Times New Roman" pitchFamily="18" charset="0"/>
                <a:cs typeface="Arial" charset="0"/>
              </a:rPr>
              <a:t>ІІ</a:t>
            </a:r>
            <a:endParaRPr lang="uk-UA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700" b="1" dirty="0">
              <a:latin typeface="Arial" charset="0"/>
              <a:cs typeface="Arial" charset="0"/>
            </a:endParaRPr>
          </a:p>
        </p:txBody>
      </p:sp>
      <p:sp>
        <p:nvSpPr>
          <p:cNvPr id="97" name="Rectangle 3">
            <a:extLst>
              <a:ext uri="{FF2B5EF4-FFF2-40B4-BE49-F238E27FC236}">
                <a16:creationId xmlns:a16="http://schemas.microsoft.com/office/drawing/2014/main" id="{7C9C3A72-4FF3-4C07-B824-3CA07D537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093" y="546807"/>
            <a:ext cx="5181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Візитна картка</a:t>
            </a:r>
            <a:endParaRPr lang="ru-RU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524" y="606022"/>
            <a:ext cx="3837720" cy="56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9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34" grpId="0" animBg="1"/>
      <p:bldP spid="42" grpId="0" animBg="1"/>
      <p:bldP spid="78" grpId="0" animBg="1"/>
      <p:bldP spid="86" grpId="0" animBg="1"/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3167" y="1864419"/>
            <a:ext cx="4313385" cy="198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6463" y="1891792"/>
            <a:ext cx="4414954" cy="203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4834" y="2695405"/>
            <a:ext cx="4129709" cy="1903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2100" y="2715464"/>
            <a:ext cx="4204134" cy="193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7689" y="2715462"/>
            <a:ext cx="4204136" cy="1938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097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8261" y="1905934"/>
            <a:ext cx="3709497" cy="171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6096" y="2691257"/>
            <a:ext cx="4392951" cy="202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8727" y="2712988"/>
            <a:ext cx="4363204" cy="201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6688" y="1797128"/>
            <a:ext cx="3858445" cy="177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961" y="2682539"/>
            <a:ext cx="4430774" cy="204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371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971" y="1117054"/>
            <a:ext cx="3881110" cy="291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578" y="2781457"/>
            <a:ext cx="4827458" cy="222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9093" y="1828221"/>
            <a:ext cx="4430202" cy="204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304" y="1380930"/>
            <a:ext cx="3095848" cy="412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504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1037" y="2288484"/>
            <a:ext cx="4902469" cy="226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6226" y="2259269"/>
            <a:ext cx="4794065" cy="221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45" y="1595030"/>
            <a:ext cx="4717970" cy="3689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589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7110524-AE15-4A3A-B3D0-44B6E956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7891288-B567-47CE-A042-8C6D1596AC63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Основні напрямки виховної роботи</a:t>
            </a: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8-кутна зірка 3">
            <a:extLst>
              <a:ext uri="{FF2B5EF4-FFF2-40B4-BE49-F238E27FC236}">
                <a16:creationId xmlns:a16="http://schemas.microsoft.com/office/drawing/2014/main" id="{A1338F88-53E6-4AF8-B99F-A8FB657170E6}"/>
              </a:ext>
            </a:extLst>
          </p:cNvPr>
          <p:cNvSpPr/>
          <p:nvPr/>
        </p:nvSpPr>
        <p:spPr>
          <a:xfrm>
            <a:off x="867746" y="1937777"/>
            <a:ext cx="3744416" cy="1368151"/>
          </a:xfrm>
          <a:prstGeom prst="star8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Взаєморозуміння</a:t>
            </a:r>
          </a:p>
        </p:txBody>
      </p:sp>
      <p:sp>
        <p:nvSpPr>
          <p:cNvPr id="5" name="8-кутна зірка 4">
            <a:extLst>
              <a:ext uri="{FF2B5EF4-FFF2-40B4-BE49-F238E27FC236}">
                <a16:creationId xmlns:a16="http://schemas.microsoft.com/office/drawing/2014/main" id="{B0898C52-332D-4F2E-8104-70F7698FC071}"/>
              </a:ext>
            </a:extLst>
          </p:cNvPr>
          <p:cNvSpPr/>
          <p:nvPr/>
        </p:nvSpPr>
        <p:spPr>
          <a:xfrm>
            <a:off x="4480866" y="1236386"/>
            <a:ext cx="3672408" cy="1384994"/>
          </a:xfrm>
          <a:prstGeom prst="star8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Творчий підхід</a:t>
            </a:r>
          </a:p>
        </p:txBody>
      </p:sp>
      <p:sp>
        <p:nvSpPr>
          <p:cNvPr id="6" name="8-кутна зірка 5">
            <a:extLst>
              <a:ext uri="{FF2B5EF4-FFF2-40B4-BE49-F238E27FC236}">
                <a16:creationId xmlns:a16="http://schemas.microsoft.com/office/drawing/2014/main" id="{CB651010-4AEB-4198-8CC9-08E63769EA28}"/>
              </a:ext>
            </a:extLst>
          </p:cNvPr>
          <p:cNvSpPr/>
          <p:nvPr/>
        </p:nvSpPr>
        <p:spPr>
          <a:xfrm>
            <a:off x="2102989" y="3553507"/>
            <a:ext cx="3672408" cy="1368152"/>
          </a:xfrm>
          <a:prstGeom prst="star8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Формування учнівського колективу</a:t>
            </a:r>
          </a:p>
        </p:txBody>
      </p:sp>
      <p:sp>
        <p:nvSpPr>
          <p:cNvPr id="7" name="8-кутна зірка 7">
            <a:extLst>
              <a:ext uri="{FF2B5EF4-FFF2-40B4-BE49-F238E27FC236}">
                <a16:creationId xmlns:a16="http://schemas.microsoft.com/office/drawing/2014/main" id="{CA79BC7C-0AAF-4B52-9896-7DCE0EE41125}"/>
              </a:ext>
            </a:extLst>
          </p:cNvPr>
          <p:cNvSpPr/>
          <p:nvPr/>
        </p:nvSpPr>
        <p:spPr>
          <a:xfrm>
            <a:off x="6552871" y="3553507"/>
            <a:ext cx="3419872" cy="1368152"/>
          </a:xfrm>
          <a:prstGeom prst="star8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Співпраця вчитель-батьки</a:t>
            </a:r>
          </a:p>
        </p:txBody>
      </p:sp>
      <p:sp>
        <p:nvSpPr>
          <p:cNvPr id="8" name="8-кутна зірка 6">
            <a:extLst>
              <a:ext uri="{FF2B5EF4-FFF2-40B4-BE49-F238E27FC236}">
                <a16:creationId xmlns:a16="http://schemas.microsoft.com/office/drawing/2014/main" id="{051A24D9-4E3D-4865-BFCF-EB0A50E8642C}"/>
              </a:ext>
            </a:extLst>
          </p:cNvPr>
          <p:cNvSpPr/>
          <p:nvPr/>
        </p:nvSpPr>
        <p:spPr>
          <a:xfrm>
            <a:off x="7494613" y="2060848"/>
            <a:ext cx="3672408" cy="1368151"/>
          </a:xfrm>
          <a:prstGeom prst="star8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Толерантність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9D884-1A9E-4671-8991-8FC591D56BEB}"/>
              </a:ext>
            </a:extLst>
          </p:cNvPr>
          <p:cNvSpPr txBox="1"/>
          <p:nvPr/>
        </p:nvSpPr>
        <p:spPr>
          <a:xfrm>
            <a:off x="867746" y="4794430"/>
            <a:ext cx="106275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ln>
                  <a:solidFill>
                    <a:srgbClr val="00B0F0"/>
                  </a:solidFill>
                </a:ln>
                <a:solidFill>
                  <a:srgbClr val="F420C2"/>
                </a:solidFill>
              </a:rPr>
              <a:t>Виховна робота з класом має не менше значення, ніж навчальна діяльність. Діти з великим задоволенням беруть участь</a:t>
            </a:r>
          </a:p>
          <a:p>
            <a:pPr algn="ctr"/>
            <a:r>
              <a:rPr lang="uk-UA" sz="2800" b="1" i="1" dirty="0">
                <a:ln>
                  <a:solidFill>
                    <a:srgbClr val="00B0F0"/>
                  </a:solidFill>
                </a:ln>
                <a:solidFill>
                  <a:srgbClr val="F420C2"/>
                </a:solidFill>
              </a:rPr>
              <a:t> у </a:t>
            </a:r>
            <a:r>
              <a:rPr lang="uk-UA" sz="2800" b="1" i="1" dirty="0" smtClean="0">
                <a:ln>
                  <a:solidFill>
                    <a:srgbClr val="00B0F0"/>
                  </a:solidFill>
                </a:ln>
                <a:solidFill>
                  <a:srgbClr val="F420C2"/>
                </a:solidFill>
              </a:rPr>
              <a:t>позаурочних </a:t>
            </a:r>
            <a:r>
              <a:rPr lang="uk-UA" sz="2800" b="1" i="1" dirty="0">
                <a:ln>
                  <a:solidFill>
                    <a:srgbClr val="00B0F0"/>
                  </a:solidFill>
                </a:ln>
                <a:solidFill>
                  <a:srgbClr val="F420C2"/>
                </a:solidFill>
              </a:rPr>
              <a:t>заходах.</a:t>
            </a:r>
          </a:p>
        </p:txBody>
      </p:sp>
    </p:spTree>
    <p:extLst>
      <p:ext uri="{BB962C8B-B14F-4D97-AF65-F5344CB8AC3E}">
        <p14:creationId xmlns:p14="http://schemas.microsoft.com/office/powerpoint/2010/main" val="383881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81" y="760133"/>
            <a:ext cx="2519499" cy="335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68" y="1192452"/>
            <a:ext cx="4153988" cy="3115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60" y="1380930"/>
            <a:ext cx="3564527" cy="4752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10" y="731520"/>
            <a:ext cx="1851658" cy="246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78" y="3552647"/>
            <a:ext cx="1891185" cy="2521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98" y="591054"/>
            <a:ext cx="2799858" cy="209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99" y="3004897"/>
            <a:ext cx="2254056" cy="300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3" y="1421379"/>
            <a:ext cx="5683380" cy="426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737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3" y="997131"/>
            <a:ext cx="2670629" cy="200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6" y="3833946"/>
            <a:ext cx="2696756" cy="202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81" y="699537"/>
            <a:ext cx="2257736" cy="3010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35" y="3833946"/>
            <a:ext cx="2853021" cy="213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03" y="1299755"/>
            <a:ext cx="5869577" cy="440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534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85" y="794034"/>
            <a:ext cx="3084934" cy="411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3" y="1093314"/>
            <a:ext cx="6200503" cy="465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18" y="3914506"/>
            <a:ext cx="3172892" cy="22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6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9" y="1663337"/>
            <a:ext cx="5364480" cy="402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64" y="1376575"/>
            <a:ext cx="4997892" cy="3748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684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E10BCF4F-0760-4DCB-8FC0-6AECC273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9270214-5DC1-496C-985C-004943316D59}"/>
              </a:ext>
            </a:extLst>
          </p:cNvPr>
          <p:cNvSpPr/>
          <p:nvPr/>
        </p:nvSpPr>
        <p:spPr>
          <a:xfrm>
            <a:off x="1726163" y="603771"/>
            <a:ext cx="7557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5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Педагогічне кредо</a:t>
            </a:r>
            <a:r>
              <a:rPr lang="uk-UA" sz="5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endParaRPr lang="ru-RU" sz="5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9B3EC3-AF8A-4E39-8F67-AF7B8587A8FB}"/>
              </a:ext>
            </a:extLst>
          </p:cNvPr>
          <p:cNvSpPr/>
          <p:nvPr/>
        </p:nvSpPr>
        <p:spPr>
          <a:xfrm>
            <a:off x="830000" y="1535940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i="1" dirty="0">
                <a:solidFill>
                  <a:srgbClr val="00B050"/>
                </a:solidFill>
              </a:rPr>
              <a:t>Під небом синім і високим,</a:t>
            </a:r>
          </a:p>
          <a:p>
            <a:pPr algn="ctr"/>
            <a:r>
              <a:rPr lang="uk-UA" sz="3200" b="1" i="1" dirty="0">
                <a:solidFill>
                  <a:srgbClr val="00B050"/>
                </a:solidFill>
              </a:rPr>
              <a:t>Стежина в’ється чарівна,</a:t>
            </a:r>
          </a:p>
          <a:p>
            <a:pPr algn="ctr"/>
            <a:r>
              <a:rPr lang="uk-UA" sz="3200" b="1" i="1" dirty="0">
                <a:solidFill>
                  <a:srgbClr val="00B050"/>
                </a:solidFill>
              </a:rPr>
              <a:t>Через простори, через роки</a:t>
            </a:r>
          </a:p>
          <a:p>
            <a:pPr algn="ctr"/>
            <a:r>
              <a:rPr lang="uk-UA" sz="3200" b="1" i="1" dirty="0">
                <a:solidFill>
                  <a:srgbClr val="00B050"/>
                </a:solidFill>
              </a:rPr>
              <a:t>Веде до істини вона.</a:t>
            </a:r>
          </a:p>
          <a:p>
            <a:pPr algn="ctr"/>
            <a:r>
              <a:rPr lang="uk-UA" sz="3200" b="1" i="1" dirty="0">
                <a:solidFill>
                  <a:srgbClr val="00B050"/>
                </a:solidFill>
              </a:rPr>
              <a:t>Туди, де сонце світить ясно,</a:t>
            </a:r>
          </a:p>
          <a:p>
            <a:pPr algn="ctr"/>
            <a:r>
              <a:rPr lang="uk-UA" sz="3200" b="1" i="1" dirty="0">
                <a:solidFill>
                  <a:srgbClr val="00B050"/>
                </a:solidFill>
              </a:rPr>
              <a:t>До мрій, надій і сподівань.</a:t>
            </a:r>
          </a:p>
          <a:p>
            <a:pPr algn="ctr"/>
            <a:r>
              <a:rPr lang="uk-UA" sz="3200" b="1" i="1" dirty="0">
                <a:solidFill>
                  <a:srgbClr val="00B050"/>
                </a:solidFill>
              </a:rPr>
              <a:t>Велика праця і прекрасна – </a:t>
            </a:r>
          </a:p>
          <a:p>
            <a:pPr algn="ctr"/>
            <a:r>
              <a:rPr lang="uk-UA" sz="3200" b="1" i="1" dirty="0">
                <a:solidFill>
                  <a:srgbClr val="00B050"/>
                </a:solidFill>
              </a:rPr>
              <a:t>Вести дітей в Країну знань.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  <p:pic>
        <p:nvPicPr>
          <p:cNvPr id="5" name="Picture 8" descr="Зустріч першокласників у Веселковій Країні знань&quot;">
            <a:extLst>
              <a:ext uri="{FF2B5EF4-FFF2-40B4-BE49-F238E27FC236}">
                <a16:creationId xmlns:a16="http://schemas.microsoft.com/office/drawing/2014/main" id="{B27DFBB1-F11F-4E1B-97DB-86E38B03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72" y="789917"/>
            <a:ext cx="5090418" cy="527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34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763" y="585961"/>
            <a:ext cx="2650127" cy="3533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0" y="1158757"/>
            <a:ext cx="3053118" cy="228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9" y="3633781"/>
            <a:ext cx="3067090" cy="230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97" y="4273904"/>
            <a:ext cx="3003057" cy="225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29" y="1880522"/>
            <a:ext cx="4181527" cy="313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575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58" y="1195250"/>
            <a:ext cx="5077098" cy="38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95" y="2075361"/>
            <a:ext cx="5450943" cy="408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8165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F64781ED-11A0-4D1D-861D-A2C73FAF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C72DD35-3195-4158-8F66-B1FBA5B79A52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420C2"/>
                </a:solidFill>
                <a:latin typeface="Monotype Corsiva" panose="03010101010201010101" pitchFamily="66" charset="0"/>
              </a:rPr>
              <a:t>Робочі моменти</a:t>
            </a:r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420C2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83" y="1176047"/>
            <a:ext cx="2989941" cy="224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85" y="1176047"/>
            <a:ext cx="3680460" cy="490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34" y="3418503"/>
            <a:ext cx="3199622" cy="2399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9166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E6CEACA8-0E60-43C0-B69E-18FD551C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2A391195-2056-4D76-8FF8-76486869F3DC}"/>
              </a:ext>
            </a:extLst>
          </p:cNvPr>
          <p:cNvSpPr txBox="1">
            <a:spLocks/>
          </p:cNvSpPr>
          <p:nvPr/>
        </p:nvSpPr>
        <p:spPr>
          <a:xfrm>
            <a:off x="2836506" y="947463"/>
            <a:ext cx="7007290" cy="1758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«Не </a:t>
            </a:r>
            <a:r>
              <a:rPr lang="uk-UA" sz="3200" b="1" dirty="0">
                <a:solidFill>
                  <a:srgbClr val="00B050"/>
                </a:solidFill>
                <a:latin typeface="Monotype Corsiva" panose="03010101010201010101" pitchFamily="66" charset="0"/>
                <a:cs typeface="Arial" pitchFamily="34" charset="0"/>
              </a:rPr>
              <a:t>зупиняйся</a:t>
            </a:r>
            <a:r>
              <a:rPr lang="uk-UA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, Вчителю, не треба!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Іди вперед, бо в цьому суть життя.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Ти робиш чистим і безхмарним небо,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Ти твориш віру в краще майбуття»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                                                (Д. Павличко) 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6DFA348-C4DD-40A9-992F-EF43611D4BF4}"/>
              </a:ext>
            </a:extLst>
          </p:cNvPr>
          <p:cNvSpPr txBox="1">
            <a:spLocks/>
          </p:cNvSpPr>
          <p:nvPr/>
        </p:nvSpPr>
        <p:spPr>
          <a:xfrm>
            <a:off x="2348204" y="3130816"/>
            <a:ext cx="7762056" cy="2583160"/>
          </a:xfrm>
          <a:prstGeom prst="rect">
            <a:avLst/>
          </a:prstGeom>
        </p:spPr>
        <p:txBody>
          <a:bodyPr numCol="1">
            <a:prstTxWarp prst="textDeflate">
              <a:avLst>
                <a:gd name="adj" fmla="val 28571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7200" spc="50" dirty="0">
              <a:ln w="11430"/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1219BEA-3C46-4BAB-AE20-B979FFAED06A}"/>
              </a:ext>
            </a:extLst>
          </p:cNvPr>
          <p:cNvSpPr txBox="1">
            <a:spLocks/>
          </p:cNvSpPr>
          <p:nvPr/>
        </p:nvSpPr>
        <p:spPr>
          <a:xfrm>
            <a:off x="633860" y="4422396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88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Дякую за увагу!</a:t>
            </a: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endParaRPr lang="uk-UA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7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9C8B8B5C-10DE-4809-AB0E-E5FD7396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3036EF5E-6D8C-4677-9846-EE0DED47C6C3}"/>
              </a:ext>
            </a:extLst>
          </p:cNvPr>
          <p:cNvSpPr/>
          <p:nvPr/>
        </p:nvSpPr>
        <p:spPr>
          <a:xfrm>
            <a:off x="2987560" y="585110"/>
            <a:ext cx="6035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Життєве кредо: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00C56AD-CD1A-4F3D-84B6-84AC9EEEA97B}"/>
              </a:ext>
            </a:extLst>
          </p:cNvPr>
          <p:cNvSpPr/>
          <p:nvPr/>
        </p:nvSpPr>
        <p:spPr>
          <a:xfrm>
            <a:off x="5029201" y="1639171"/>
            <a:ext cx="66845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цінувати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нести </a:t>
            </a: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книгах </a:t>
            </a: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істину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людях – </a:t>
            </a:r>
            <a:r>
              <a:rPr lang="ru-RU" sz="40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мудрість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AE3628-7265-447D-BDEA-4AF0B7DE5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4" y="2265059"/>
            <a:ext cx="4361631" cy="282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08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528940AE-7C95-4AEC-82AD-F77CAD0AB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8F62858-7F54-4651-B746-5AEB4F9182DB}"/>
              </a:ext>
            </a:extLst>
          </p:cNvPr>
          <p:cNvSpPr/>
          <p:nvPr/>
        </p:nvSpPr>
        <p:spPr>
          <a:xfrm>
            <a:off x="1246570" y="2397930"/>
            <a:ext cx="98904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altLang="ru-RU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 panose="03010101010201010101" pitchFamily="66" charset="0"/>
                <a:cs typeface="Times New Roman"/>
              </a:rPr>
              <a:t>«</a:t>
            </a:r>
            <a:r>
              <a:rPr lang="ru-RU" sz="60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 panose="03010101010201010101" pitchFamily="66" charset="0"/>
                <a:cs typeface="Times New Roman"/>
              </a:rPr>
              <a:t>Використання</a:t>
            </a:r>
            <a:r>
              <a:rPr lang="ru-RU" sz="60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 panose="03010101010201010101" pitchFamily="66" charset="0"/>
                <a:cs typeface="Times New Roman"/>
              </a:rPr>
              <a:t> на уроках </a:t>
            </a:r>
            <a:endParaRPr lang="ru-RU" sz="6000" b="1" i="1" kern="10" dirty="0">
              <a:ln w="9525">
                <a:noFill/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Monotype Corsiva" panose="03010101010201010101" pitchFamily="66" charset="0"/>
              <a:cs typeface="Times New Roman"/>
            </a:endParaRPr>
          </a:p>
          <a:p>
            <a:pPr algn="ctr"/>
            <a:r>
              <a:rPr lang="ru-RU" sz="60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 panose="03010101010201010101" pitchFamily="66" charset="0"/>
                <a:cs typeface="Times New Roman"/>
              </a:rPr>
              <a:t>нестандартних</a:t>
            </a:r>
            <a:r>
              <a:rPr lang="ru-RU" sz="60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 panose="03010101010201010101" pitchFamily="66" charset="0"/>
                <a:cs typeface="Times New Roman"/>
              </a:rPr>
              <a:t>  форм </a:t>
            </a:r>
            <a:r>
              <a:rPr lang="ru-RU" sz="60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 panose="03010101010201010101" pitchFamily="66" charset="0"/>
                <a:cs typeface="Times New Roman"/>
              </a:rPr>
              <a:t>навчання</a:t>
            </a:r>
            <a:r>
              <a:rPr lang="ru-RU" sz="60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 panose="03010101010201010101" pitchFamily="66" charset="0"/>
                <a:cs typeface="Times New Roman"/>
              </a:rPr>
              <a:t>» </a:t>
            </a:r>
            <a:endParaRPr lang="uk-UA" altLang="ru-RU" sz="6000" dirty="0">
              <a:solidFill>
                <a:srgbClr val="00B05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95690" y="1751599"/>
            <a:ext cx="51916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Тема, над якою працюю:</a:t>
            </a:r>
          </a:p>
        </p:txBody>
      </p:sp>
    </p:spTree>
    <p:extLst>
      <p:ext uri="{BB962C8B-B14F-4D97-AF65-F5344CB8AC3E}">
        <p14:creationId xmlns:p14="http://schemas.microsoft.com/office/powerpoint/2010/main" val="1915062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9C8B8B5C-10DE-4809-AB0E-E5FD7396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8D039EE6-758A-415A-B665-AE0BD7B7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3" y="33345"/>
            <a:ext cx="12234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B0ED762B-0913-4437-B8AE-7615493D1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94" y="680116"/>
            <a:ext cx="100560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Актуальність теми:</a:t>
            </a:r>
            <a:endParaRPr lang="ru-RU" altLang="ru-RU" sz="6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5" name="Group 110">
            <a:extLst>
              <a:ext uri="{FF2B5EF4-FFF2-40B4-BE49-F238E27FC236}">
                <a16:creationId xmlns:a16="http://schemas.microsoft.com/office/drawing/2014/main" id="{E5BE85B7-60CF-40CD-874C-C370EC9E8741}"/>
              </a:ext>
            </a:extLst>
          </p:cNvPr>
          <p:cNvGrpSpPr>
            <a:grpSpLocks/>
          </p:cNvGrpSpPr>
          <p:nvPr/>
        </p:nvGrpSpPr>
        <p:grpSpPr bwMode="auto">
          <a:xfrm>
            <a:off x="615820" y="2388636"/>
            <a:ext cx="10387406" cy="3668931"/>
            <a:chOff x="1344" y="1056"/>
            <a:chExt cx="2942" cy="2544"/>
          </a:xfrm>
        </p:grpSpPr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E669DDA7-405F-44FB-AD53-4F317BEADD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1056"/>
              <a:ext cx="2928" cy="432"/>
              <a:chOff x="1248" y="1440"/>
              <a:chExt cx="2928" cy="432"/>
            </a:xfrm>
          </p:grpSpPr>
          <p:sp>
            <p:nvSpPr>
              <p:cNvPr id="37" name="AutoShape 20">
                <a:extLst>
                  <a:ext uri="{FF2B5EF4-FFF2-40B4-BE49-F238E27FC236}">
                    <a16:creationId xmlns:a16="http://schemas.microsoft.com/office/drawing/2014/main" id="{23A06E18-A5C7-4071-8744-D4BCFE0767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462" y="1469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grpSp>
            <p:nvGrpSpPr>
              <p:cNvPr id="38" name="Group 21">
                <a:extLst>
                  <a:ext uri="{FF2B5EF4-FFF2-40B4-BE49-F238E27FC236}">
                    <a16:creationId xmlns:a16="http://schemas.microsoft.com/office/drawing/2014/main" id="{BDFD7B10-D0C9-4CA5-B964-F62D31ECD2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440"/>
                <a:ext cx="528" cy="432"/>
                <a:chOff x="720" y="960"/>
                <a:chExt cx="987" cy="795"/>
              </a:xfrm>
            </p:grpSpPr>
            <p:sp>
              <p:nvSpPr>
                <p:cNvPr id="41" name="Oval 22">
                  <a:extLst>
                    <a:ext uri="{FF2B5EF4-FFF2-40B4-BE49-F238E27FC236}">
                      <a16:creationId xmlns:a16="http://schemas.microsoft.com/office/drawing/2014/main" id="{4DBA8FA3-DFCD-4D57-B011-3CB4D831F7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758052">
                  <a:off x="747" y="988"/>
                  <a:ext cx="964" cy="76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" name="Oval 23">
                  <a:extLst>
                    <a:ext uri="{FF2B5EF4-FFF2-40B4-BE49-F238E27FC236}">
                      <a16:creationId xmlns:a16="http://schemas.microsoft.com/office/drawing/2014/main" id="{DA968A38-36DE-46BE-ACAE-DD34BE1F04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758052">
                  <a:off x="720" y="960"/>
                  <a:ext cx="961" cy="76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3" name="Oval 24">
                  <a:extLst>
                    <a:ext uri="{FF2B5EF4-FFF2-40B4-BE49-F238E27FC236}">
                      <a16:creationId xmlns:a16="http://schemas.microsoft.com/office/drawing/2014/main" id="{04D53C6D-6C06-45E6-A04D-814D34A9B0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0" hangingPunct="0"/>
                  <a:endParaRPr lang="uk-UA" altLang="ru-RU" sz="20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39" name="Text Box 25">
                <a:extLst>
                  <a:ext uri="{FF2B5EF4-FFF2-40B4-BE49-F238E27FC236}">
                    <a16:creationId xmlns:a16="http://schemas.microsoft.com/office/drawing/2014/main" id="{394E7E4A-C2B5-45B9-867E-4906356549D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728" y="1488"/>
                <a:ext cx="216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ru-RU" altLang="ru-RU" sz="2000" b="1">
                  <a:solidFill>
                    <a:srgbClr val="A5002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Text Box 26">
                <a:extLst>
                  <a:ext uri="{FF2B5EF4-FFF2-40B4-BE49-F238E27FC236}">
                    <a16:creationId xmlns:a16="http://schemas.microsoft.com/office/drawing/2014/main" id="{CB36F980-B065-460B-8228-9CAF13ABAF9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20" y="1458"/>
                <a:ext cx="153" cy="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ru-RU" sz="32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701BCF00-E215-42DC-ADF7-09D830BA0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1584"/>
              <a:ext cx="2938" cy="432"/>
              <a:chOff x="1296" y="1728"/>
              <a:chExt cx="2938" cy="432"/>
            </a:xfrm>
          </p:grpSpPr>
          <p:sp>
            <p:nvSpPr>
              <p:cNvPr id="31" name="AutoShape 28">
                <a:extLst>
                  <a:ext uri="{FF2B5EF4-FFF2-40B4-BE49-F238E27FC236}">
                    <a16:creationId xmlns:a16="http://schemas.microsoft.com/office/drawing/2014/main" id="{10EAA0DB-B154-47F5-87CD-4423116EC0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20" y="1748"/>
                <a:ext cx="2714" cy="34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39999"/>
                    </a:schemeClr>
                  </a:gs>
                </a:gsLst>
                <a:lin ang="0" scaled="1"/>
              </a:gradFill>
              <a:ln w="38100" algn="ctr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" name="Oval 29">
                <a:extLst>
                  <a:ext uri="{FF2B5EF4-FFF2-40B4-BE49-F238E27FC236}">
                    <a16:creationId xmlns:a16="http://schemas.microsoft.com/office/drawing/2014/main" id="{E418DBD4-9427-4D92-B483-579DF9C0B6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310" y="1748"/>
                <a:ext cx="514" cy="41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" name="Oval 30">
                <a:extLst>
                  <a:ext uri="{FF2B5EF4-FFF2-40B4-BE49-F238E27FC236}">
                    <a16:creationId xmlns:a16="http://schemas.microsoft.com/office/drawing/2014/main" id="{69CC31AD-3AEE-454A-B400-E81DDC4C15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296" y="1728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" name="Oval 31">
                <a:extLst>
                  <a:ext uri="{FF2B5EF4-FFF2-40B4-BE49-F238E27FC236}">
                    <a16:creationId xmlns:a16="http://schemas.microsoft.com/office/drawing/2014/main" id="{5D766552-3270-44F6-A637-93168E10C1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7" y="1754"/>
                <a:ext cx="231" cy="23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uk-UA" altLang="ru-RU" sz="20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Text Box 32">
                <a:extLst>
                  <a:ext uri="{FF2B5EF4-FFF2-40B4-BE49-F238E27FC236}">
                    <a16:creationId xmlns:a16="http://schemas.microsoft.com/office/drawing/2014/main" id="{66927208-0423-475D-ABF8-4494F3FF874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776" y="1776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en-US" altLang="ru-RU" sz="1600" b="1">
                  <a:solidFill>
                    <a:srgbClr val="0000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Text Box 33">
                <a:extLst>
                  <a:ext uri="{FF2B5EF4-FFF2-40B4-BE49-F238E27FC236}">
                    <a16:creationId xmlns:a16="http://schemas.microsoft.com/office/drawing/2014/main" id="{F9AFE21B-3DAF-4847-9928-8493C580B17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68" y="1746"/>
                <a:ext cx="153" cy="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ru-RU" sz="32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8" name="Group 87">
              <a:extLst>
                <a:ext uri="{FF2B5EF4-FFF2-40B4-BE49-F238E27FC236}">
                  <a16:creationId xmlns:a16="http://schemas.microsoft.com/office/drawing/2014/main" id="{96E5AABA-229D-4DD4-BA8F-E3AC3C00F8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112"/>
              <a:ext cx="2942" cy="432"/>
              <a:chOff x="1248" y="1440"/>
              <a:chExt cx="2942" cy="432"/>
            </a:xfrm>
          </p:grpSpPr>
          <p:sp>
            <p:nvSpPr>
              <p:cNvPr id="24" name="AutoShape 88">
                <a:extLst>
                  <a:ext uri="{FF2B5EF4-FFF2-40B4-BE49-F238E27FC236}">
                    <a16:creationId xmlns:a16="http://schemas.microsoft.com/office/drawing/2014/main" id="{D54211E4-16F3-4377-B33D-2E67630159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462" y="1469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grpSp>
            <p:nvGrpSpPr>
              <p:cNvPr id="25" name="Group 89">
                <a:extLst>
                  <a:ext uri="{FF2B5EF4-FFF2-40B4-BE49-F238E27FC236}">
                    <a16:creationId xmlns:a16="http://schemas.microsoft.com/office/drawing/2014/main" id="{CC5E9A11-2B44-4635-8F50-51968D8291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440"/>
                <a:ext cx="528" cy="432"/>
                <a:chOff x="720" y="960"/>
                <a:chExt cx="987" cy="795"/>
              </a:xfrm>
            </p:grpSpPr>
            <p:sp>
              <p:nvSpPr>
                <p:cNvPr id="28" name="Oval 90">
                  <a:extLst>
                    <a:ext uri="{FF2B5EF4-FFF2-40B4-BE49-F238E27FC236}">
                      <a16:creationId xmlns:a16="http://schemas.microsoft.com/office/drawing/2014/main" id="{10BD8672-CA14-4A3A-BF67-EE5B6A562F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4" cy="7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29" name="Oval 91">
                  <a:extLst>
                    <a:ext uri="{FF2B5EF4-FFF2-40B4-BE49-F238E27FC236}">
                      <a16:creationId xmlns:a16="http://schemas.microsoft.com/office/drawing/2014/main" id="{9922328E-C7D3-4A40-B880-0CD9699C41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758052">
                  <a:off x="720" y="947"/>
                  <a:ext cx="961" cy="7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0" name="Oval 92">
                  <a:extLst>
                    <a:ext uri="{FF2B5EF4-FFF2-40B4-BE49-F238E27FC236}">
                      <a16:creationId xmlns:a16="http://schemas.microsoft.com/office/drawing/2014/main" id="{474422CC-8E8E-447B-A479-6704AB6F3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0" hangingPunct="0"/>
                  <a:endParaRPr lang="uk-UA" altLang="ru-RU" sz="20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Text Box 93">
                <a:extLst>
                  <a:ext uri="{FF2B5EF4-FFF2-40B4-BE49-F238E27FC236}">
                    <a16:creationId xmlns:a16="http://schemas.microsoft.com/office/drawing/2014/main" id="{DB44B6D0-B49D-4B50-8DAC-F4E4F9840DC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728" y="1488"/>
                <a:ext cx="246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hangingPunct="0"/>
                <a:endParaRPr lang="en-US" altLang="ru-RU" sz="1600" b="1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" name="Text Box 94">
                <a:extLst>
                  <a:ext uri="{FF2B5EF4-FFF2-40B4-BE49-F238E27FC236}">
                    <a16:creationId xmlns:a16="http://schemas.microsoft.com/office/drawing/2014/main" id="{89577C5B-7D41-4A61-BBCB-D2873A0B131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20" y="1458"/>
                <a:ext cx="153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ru-RU" sz="32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9" name="Group 95">
              <a:extLst>
                <a:ext uri="{FF2B5EF4-FFF2-40B4-BE49-F238E27FC236}">
                  <a16:creationId xmlns:a16="http://schemas.microsoft.com/office/drawing/2014/main" id="{C77CC3D8-20F2-4CC6-B92D-171505C6FE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640"/>
              <a:ext cx="2928" cy="432"/>
              <a:chOff x="1296" y="1728"/>
              <a:chExt cx="2928" cy="432"/>
            </a:xfrm>
          </p:grpSpPr>
          <p:sp>
            <p:nvSpPr>
              <p:cNvPr id="18" name="AutoShape 96">
                <a:extLst>
                  <a:ext uri="{FF2B5EF4-FFF2-40B4-BE49-F238E27FC236}">
                    <a16:creationId xmlns:a16="http://schemas.microsoft.com/office/drawing/2014/main" id="{4CE8797E-D9B9-47D9-9714-466BF51643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10" y="1757"/>
                <a:ext cx="2714" cy="3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39999"/>
                    </a:schemeClr>
                  </a:gs>
                </a:gsLst>
                <a:lin ang="0" scaled="1"/>
              </a:gradFill>
              <a:ln w="38100" algn="ctr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" name="Oval 97">
                <a:extLst>
                  <a:ext uri="{FF2B5EF4-FFF2-40B4-BE49-F238E27FC236}">
                    <a16:creationId xmlns:a16="http://schemas.microsoft.com/office/drawing/2014/main" id="{57480649-6B16-47D1-B5AF-260A448735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310" y="1743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" name="Oval 98">
                <a:extLst>
                  <a:ext uri="{FF2B5EF4-FFF2-40B4-BE49-F238E27FC236}">
                    <a16:creationId xmlns:a16="http://schemas.microsoft.com/office/drawing/2014/main" id="{2C2BB8C1-3719-4263-9B50-DAFD5A40C1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758052">
                <a:off x="1296" y="1728"/>
                <a:ext cx="514" cy="41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" name="Oval 99">
                <a:extLst>
                  <a:ext uri="{FF2B5EF4-FFF2-40B4-BE49-F238E27FC236}">
                    <a16:creationId xmlns:a16="http://schemas.microsoft.com/office/drawing/2014/main" id="{C9A5D380-CAD8-412A-A41B-FE9E87D953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7" y="1754"/>
                <a:ext cx="231" cy="23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uk-UA" altLang="ru-RU" sz="20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Text Box 100">
                <a:extLst>
                  <a:ext uri="{FF2B5EF4-FFF2-40B4-BE49-F238E27FC236}">
                    <a16:creationId xmlns:a16="http://schemas.microsoft.com/office/drawing/2014/main" id="{C2D77A1A-E5A0-40F0-9D5A-3C70EF2369B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768" y="1802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ru-RU" sz="1600" b="1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" name="Text Box 101">
                <a:extLst>
                  <a:ext uri="{FF2B5EF4-FFF2-40B4-BE49-F238E27FC236}">
                    <a16:creationId xmlns:a16="http://schemas.microsoft.com/office/drawing/2014/main" id="{D0D16641-377E-481E-B013-97429BFF8C3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68" y="1746"/>
                <a:ext cx="153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ru-RU" sz="32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0" name="Group 102">
              <a:extLst>
                <a:ext uri="{FF2B5EF4-FFF2-40B4-BE49-F238E27FC236}">
                  <a16:creationId xmlns:a16="http://schemas.microsoft.com/office/drawing/2014/main" id="{A6D6F511-7279-4550-927C-CFC684574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3168"/>
              <a:ext cx="2928" cy="432"/>
              <a:chOff x="1248" y="1440"/>
              <a:chExt cx="2928" cy="432"/>
            </a:xfrm>
          </p:grpSpPr>
          <p:sp>
            <p:nvSpPr>
              <p:cNvPr id="11" name="AutoShape 103">
                <a:extLst>
                  <a:ext uri="{FF2B5EF4-FFF2-40B4-BE49-F238E27FC236}">
                    <a16:creationId xmlns:a16="http://schemas.microsoft.com/office/drawing/2014/main" id="{0BD98C67-94EA-4C30-B681-796581BCC7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462" y="1472"/>
                <a:ext cx="2714" cy="34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0" scaled="1"/>
              </a:gradFill>
              <a:ln w="38100" algn="ctr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sz="2000" b="1">
                  <a:solidFill>
                    <a:schemeClr val="bg1"/>
                  </a:solidFill>
                  <a:latin typeface="Arial" charset="0"/>
                  <a:cs typeface="+mn-cs"/>
                </a:endParaRPr>
              </a:p>
            </p:txBody>
          </p:sp>
          <p:grpSp>
            <p:nvGrpSpPr>
              <p:cNvPr id="12" name="Group 104">
                <a:extLst>
                  <a:ext uri="{FF2B5EF4-FFF2-40B4-BE49-F238E27FC236}">
                    <a16:creationId xmlns:a16="http://schemas.microsoft.com/office/drawing/2014/main" id="{BBFB60BF-5FEB-46E0-9437-D49C8E1366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440"/>
                <a:ext cx="528" cy="432"/>
                <a:chOff x="720" y="960"/>
                <a:chExt cx="987" cy="795"/>
              </a:xfrm>
            </p:grpSpPr>
            <p:sp>
              <p:nvSpPr>
                <p:cNvPr id="15" name="Oval 105">
                  <a:extLst>
                    <a:ext uri="{FF2B5EF4-FFF2-40B4-BE49-F238E27FC236}">
                      <a16:creationId xmlns:a16="http://schemas.microsoft.com/office/drawing/2014/main" id="{8FC9BBD4-1824-44B7-8122-C4F5238485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758052">
                  <a:off x="747" y="988"/>
                  <a:ext cx="964" cy="76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6" name="Oval 106">
                  <a:extLst>
                    <a:ext uri="{FF2B5EF4-FFF2-40B4-BE49-F238E27FC236}">
                      <a16:creationId xmlns:a16="http://schemas.microsoft.com/office/drawing/2014/main" id="{0B2C7B8D-A651-45AA-B33E-E9121BE70D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758052">
                  <a:off x="720" y="960"/>
                  <a:ext cx="961" cy="76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uk-UA" sz="2000" b="1">
                    <a:solidFill>
                      <a:schemeClr val="bg1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17" name="Oval 107">
                  <a:extLst>
                    <a:ext uri="{FF2B5EF4-FFF2-40B4-BE49-F238E27FC236}">
                      <a16:creationId xmlns:a16="http://schemas.microsoft.com/office/drawing/2014/main" id="{402266F6-79E7-4154-8DEE-23A27593A1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0" hangingPunct="0"/>
                  <a:endParaRPr lang="uk-UA" altLang="ru-RU" sz="20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Text Box 108">
                <a:extLst>
                  <a:ext uri="{FF2B5EF4-FFF2-40B4-BE49-F238E27FC236}">
                    <a16:creationId xmlns:a16="http://schemas.microsoft.com/office/drawing/2014/main" id="{7F67753A-5C0E-4857-B023-116CCF09986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728" y="1489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endParaRPr lang="en-US" altLang="ru-RU" sz="1600" b="1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Text Box 109">
                <a:extLst>
                  <a:ext uri="{FF2B5EF4-FFF2-40B4-BE49-F238E27FC236}">
                    <a16:creationId xmlns:a16="http://schemas.microsoft.com/office/drawing/2014/main" id="{C5087075-2A31-443E-895A-792F4F2310E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20" y="1458"/>
                <a:ext cx="153" cy="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ru-RU" sz="3200" b="1">
                    <a:solidFill>
                      <a:srgbClr val="FFFFFF"/>
                    </a:solidFill>
                    <a:latin typeface="Arial" panose="020B0604020202020204" pitchFamily="34" charset="0"/>
                  </a:rPr>
                  <a:t>5</a:t>
                </a:r>
              </a:p>
            </p:txBody>
          </p:sp>
        </p:grpSp>
      </p:grpSp>
      <p:sp>
        <p:nvSpPr>
          <p:cNvPr id="44" name="Прямоугольник 3">
            <a:extLst>
              <a:ext uri="{FF2B5EF4-FFF2-40B4-BE49-F238E27FC236}">
                <a16:creationId xmlns:a16="http://schemas.microsoft.com/office/drawing/2014/main" id="{3EA4D9B1-A704-4A5F-8FC4-D4056A2AC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9413" y="2475100"/>
            <a:ext cx="8562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Підтримує розвиток пізнавальної активності і самостійності учнів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2047">
            <a:extLst>
              <a:ext uri="{FF2B5EF4-FFF2-40B4-BE49-F238E27FC236}">
                <a16:creationId xmlns:a16="http://schemas.microsoft.com/office/drawing/2014/main" id="{D3C0E0A3-B422-4F19-AC01-591BD9109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429" y="3157485"/>
            <a:ext cx="91796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uk-UA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 потенційні можливості та здібності дітей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2048">
            <a:extLst>
              <a:ext uri="{FF2B5EF4-FFF2-40B4-BE49-F238E27FC236}">
                <a16:creationId xmlns:a16="http://schemas.microsoft.com/office/drawing/2014/main" id="{540FBA95-C72C-46B2-AD65-CA3BA4497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4588" y="4015427"/>
            <a:ext cx="9106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Сприяє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2050">
            <a:extLst>
              <a:ext uri="{FF2B5EF4-FFF2-40B4-BE49-F238E27FC236}">
                <a16:creationId xmlns:a16="http://schemas.microsoft.com/office/drawing/2014/main" id="{9CE13A9B-4774-4438-8034-193BB9EF7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122" y="4764858"/>
            <a:ext cx="91524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 урізноманітнення навчальної діяльності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b="1" i="1" dirty="0"/>
          </a:p>
        </p:txBody>
      </p:sp>
      <p:sp>
        <p:nvSpPr>
          <p:cNvPr id="48" name="Прямоугольник 2051">
            <a:extLst>
              <a:ext uri="{FF2B5EF4-FFF2-40B4-BE49-F238E27FC236}">
                <a16:creationId xmlns:a16="http://schemas.microsoft.com/office/drawing/2014/main" id="{FB733625-7835-4005-BC2C-AE1CD5D1B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122" y="5527592"/>
            <a:ext cx="88471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 комфортні умови навчання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altLang="ru-RU" b="1" i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42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9C8B8B5C-10DE-4809-AB0E-E5FD7396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97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CD9FB7B-F9DC-46F3-88A3-669BA183C4C1}"/>
              </a:ext>
            </a:extLst>
          </p:cNvPr>
          <p:cNvSpPr txBox="1">
            <a:spLocks/>
          </p:cNvSpPr>
          <p:nvPr/>
        </p:nvSpPr>
        <p:spPr>
          <a:xfrm>
            <a:off x="2677886" y="431522"/>
            <a:ext cx="6279501" cy="9584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Monotype Corsiva" panose="03010101010201010101" pitchFamily="66" charset="0"/>
              </a:rPr>
              <a:t>Напрямки роботи</a:t>
            </a:r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1217352348nLiNnQ.jpg">
            <a:extLst>
              <a:ext uri="{FF2B5EF4-FFF2-40B4-BE49-F238E27FC236}">
                <a16:creationId xmlns:a16="http://schemas.microsoft.com/office/drawing/2014/main" id="{24A5959B-0312-4D9F-9C01-DE60465423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6471" y="1784561"/>
            <a:ext cx="2920335" cy="338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лако 5">
            <a:extLst>
              <a:ext uri="{FF2B5EF4-FFF2-40B4-BE49-F238E27FC236}">
                <a16:creationId xmlns:a16="http://schemas.microsoft.com/office/drawing/2014/main" id="{24F4242A-6DAF-4270-A104-4F8E86D8D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614" y="3804525"/>
            <a:ext cx="3363914" cy="2382166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9966FF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/>
              <a:t>Розвивати творчі здібності</a:t>
            </a:r>
            <a:endParaRPr lang="ru-RU" sz="2200" b="1" dirty="0"/>
          </a:p>
        </p:txBody>
      </p:sp>
      <p:sp>
        <p:nvSpPr>
          <p:cNvPr id="7" name="Облако 5">
            <a:extLst>
              <a:ext uri="{FF2B5EF4-FFF2-40B4-BE49-F238E27FC236}">
                <a16:creationId xmlns:a16="http://schemas.microsoft.com/office/drawing/2014/main" id="{5177B8C9-DAB4-443E-9464-41D1BFA49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96" y="1390010"/>
            <a:ext cx="3513151" cy="2080071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00FF00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/>
              <a:t>Створити умови для всебічного розвитку дитини</a:t>
            </a:r>
            <a:endParaRPr lang="ru-RU" sz="2200" b="1" dirty="0"/>
          </a:p>
        </p:txBody>
      </p:sp>
      <p:sp>
        <p:nvSpPr>
          <p:cNvPr id="8" name="Облако 4">
            <a:extLst>
              <a:ext uri="{FF2B5EF4-FFF2-40B4-BE49-F238E27FC236}">
                <a16:creationId xmlns:a16="http://schemas.microsoft.com/office/drawing/2014/main" id="{AE297880-7501-4C48-928B-6BCE07C6CAB0}"/>
              </a:ext>
            </a:extLst>
          </p:cNvPr>
          <p:cNvSpPr/>
          <p:nvPr/>
        </p:nvSpPr>
        <p:spPr>
          <a:xfrm>
            <a:off x="7236355" y="1134615"/>
            <a:ext cx="3857652" cy="2294385"/>
          </a:xfrm>
          <a:prstGeom prst="cloud">
            <a:avLst/>
          </a:prstGeom>
          <a:solidFill>
            <a:srgbClr val="FFFF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  <a:latin typeface="Arial" charset="0"/>
              </a:rPr>
              <a:t>Впроваджувати інноваційні методи навчання та виховання</a:t>
            </a:r>
            <a:endParaRPr lang="ru-RU" sz="2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Облако 5">
            <a:extLst>
              <a:ext uri="{FF2B5EF4-FFF2-40B4-BE49-F238E27FC236}">
                <a16:creationId xmlns:a16="http://schemas.microsoft.com/office/drawing/2014/main" id="{0EA05814-D2A8-4BA2-8D52-35E217FA4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961" y="3688308"/>
            <a:ext cx="3960440" cy="2235668"/>
          </a:xfrm>
          <a:custGeom>
            <a:avLst/>
            <a:gdLst>
              <a:gd name="T0" fmla="*/ 2569607 w 43200"/>
              <a:gd name="T1" fmla="*/ 642938 h 43200"/>
              <a:gd name="T2" fmla="*/ 1285875 w 43200"/>
              <a:gd name="T3" fmla="*/ 1284506 h 43200"/>
              <a:gd name="T4" fmla="*/ 7977 w 43200"/>
              <a:gd name="T5" fmla="*/ 642938 h 43200"/>
              <a:gd name="T6" fmla="*/ 1285875 w 43200"/>
              <a:gd name="T7" fmla="*/ 73521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FF9900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200" b="1" dirty="0"/>
              <a:t>Здійснювати диференційований підхід до навчання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516544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9C8B8B5C-10DE-4809-AB0E-E5FD7396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1858793-9989-47B4-8D81-23C96BA7BACB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 а м о </a:t>
            </a:r>
            <a:r>
              <a:rPr lang="uk-UA" sz="6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о</a:t>
            </a:r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с в і т а</a:t>
            </a:r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917302"/>
              </p:ext>
            </p:extLst>
          </p:nvPr>
        </p:nvGraphicFramePr>
        <p:xfrm>
          <a:off x="852223" y="1245476"/>
          <a:ext cx="3186720" cy="2252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Acrobat Document" r:id="rId4" imgW="6415686" imgH="4533529" progId="Acrobat.Document.DC">
                  <p:embed/>
                </p:oleObj>
              </mc:Choice>
              <mc:Fallback>
                <p:oleObj name="Acrobat Document" r:id="rId4" imgW="6415686" imgH="45335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2223" y="1245476"/>
                        <a:ext cx="3186720" cy="2252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4" y="3655855"/>
            <a:ext cx="1878937" cy="2709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58" y="523505"/>
            <a:ext cx="2491137" cy="3443766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077763"/>
              </p:ext>
            </p:extLst>
          </p:nvPr>
        </p:nvGraphicFramePr>
        <p:xfrm>
          <a:off x="4609757" y="1405285"/>
          <a:ext cx="3249527" cy="2296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Acrobat Document" r:id="rId8" imgW="6415686" imgH="4533529" progId="Acrobat.Document.DC">
                  <p:embed/>
                </p:oleObj>
              </mc:Choice>
              <mc:Fallback>
                <p:oleObj name="Acrobat Document" r:id="rId8" imgW="6415686" imgH="45335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09757" y="1405285"/>
                        <a:ext cx="3249527" cy="2296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627331"/>
              </p:ext>
            </p:extLst>
          </p:nvPr>
        </p:nvGraphicFramePr>
        <p:xfrm>
          <a:off x="3223404" y="3906105"/>
          <a:ext cx="3344808" cy="2376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Acrobat Document" r:id="rId10" imgW="4343187" imgH="3085887" progId="Acrobat.Document.DC">
                  <p:embed/>
                </p:oleObj>
              </mc:Choice>
              <mc:Fallback>
                <p:oleObj name="Acrobat Document" r:id="rId10" imgW="4343187" imgH="30858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23404" y="3906105"/>
                        <a:ext cx="3344808" cy="2376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466120"/>
              </p:ext>
            </p:extLst>
          </p:nvPr>
        </p:nvGraphicFramePr>
        <p:xfrm>
          <a:off x="7025300" y="3967271"/>
          <a:ext cx="3374609" cy="239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Acrobat Document" r:id="rId12" imgW="4343187" imgH="3085887" progId="Acrobat.Document.DC">
                  <p:embed/>
                </p:oleObj>
              </mc:Choice>
              <mc:Fallback>
                <p:oleObj name="Acrobat Document" r:id="rId12" imgW="4343187" imgH="30858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25300" y="3967271"/>
                        <a:ext cx="3374609" cy="2397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622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:a16="http://schemas.microsoft.com/office/drawing/2014/main" id="{9C8B8B5C-10DE-4809-AB0E-E5FD7396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1858793-9989-47B4-8D81-23C96BA7BACB}"/>
              </a:ext>
            </a:extLst>
          </p:cNvPr>
          <p:cNvSpPr txBox="1">
            <a:spLocks/>
          </p:cNvSpPr>
          <p:nvPr/>
        </p:nvSpPr>
        <p:spPr>
          <a:xfrm>
            <a:off x="662474" y="431521"/>
            <a:ext cx="10692882" cy="949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 а м о </a:t>
            </a:r>
            <a:r>
              <a:rPr lang="uk-UA" sz="6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о</a:t>
            </a:r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с в і т а</a:t>
            </a:r>
            <a:r>
              <a:rPr lang="uk-UA" sz="6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6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326213"/>
              </p:ext>
            </p:extLst>
          </p:nvPr>
        </p:nvGraphicFramePr>
        <p:xfrm>
          <a:off x="869479" y="1229364"/>
          <a:ext cx="3348757" cy="2379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Acrobat Document" r:id="rId4" imgW="4343187" imgH="3085887" progId="Acrobat.Document.DC">
                  <p:embed/>
                </p:oleObj>
              </mc:Choice>
              <mc:Fallback>
                <p:oleObj name="Acrobat Document" r:id="rId4" imgW="4343187" imgH="3085887" progId="Acrobat.Document.DC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9479" y="1229364"/>
                        <a:ext cx="3348757" cy="2379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5285"/>
              </p:ext>
            </p:extLst>
          </p:nvPr>
        </p:nvGraphicFramePr>
        <p:xfrm>
          <a:off x="7993116" y="1267213"/>
          <a:ext cx="3362239" cy="2388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Acrobat Document" r:id="rId6" imgW="4343400" imgH="3086280" progId="Acrobat.Document.DC">
                  <p:embed/>
                </p:oleObj>
              </mc:Choice>
              <mc:Fallback>
                <p:oleObj name="Acrobat Document" r:id="rId6" imgW="4343400" imgH="30862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93116" y="1267213"/>
                        <a:ext cx="3362239" cy="2388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957280"/>
              </p:ext>
            </p:extLst>
          </p:nvPr>
        </p:nvGraphicFramePr>
        <p:xfrm>
          <a:off x="4425241" y="1204287"/>
          <a:ext cx="3384051" cy="2404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Acrobat Document" r:id="rId8" imgW="4343187" imgH="3085887" progId="Acrobat.Document.DC">
                  <p:embed/>
                </p:oleObj>
              </mc:Choice>
              <mc:Fallback>
                <p:oleObj name="Acrobat Document" r:id="rId8" imgW="4343187" imgH="30858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25241" y="1204287"/>
                        <a:ext cx="3384051" cy="2404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8" y="3565053"/>
            <a:ext cx="2017664" cy="28554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23" y="3565053"/>
            <a:ext cx="1986792" cy="28117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96" y="3529048"/>
            <a:ext cx="1977584" cy="27986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04" y="3558830"/>
            <a:ext cx="1974661" cy="27945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69" y="3613669"/>
            <a:ext cx="1917790" cy="271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3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405</Words>
  <Application>Microsoft Office PowerPoint</Application>
  <PresentationFormat>Широкоэкранный</PresentationFormat>
  <Paragraphs>175</Paragraphs>
  <Slides>33</Slides>
  <Notes>20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Monotype Corsiva</vt:lpstr>
      <vt:lpstr>Segoe Script</vt:lpstr>
      <vt:lpstr>Times New Roman</vt:lpstr>
      <vt:lpstr>Wingdings</vt:lpstr>
      <vt:lpstr>Тема Office</vt:lpstr>
      <vt:lpstr>Acrobat Document</vt:lpstr>
      <vt:lpstr>Портфоліо вчителя КЗО «ПБНРЦ «Берегиня» ДОР»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досвіду роботи вчителя початкових класів Харківської загальноосвітньої  школи І-ІІІ ступенів № 57  Харківської міської ради Харківської області Івко Альони Вікторівни</dc:title>
  <dc:creator>User</dc:creator>
  <cp:lastModifiedBy>Руслан и Катюша</cp:lastModifiedBy>
  <cp:revision>91</cp:revision>
  <cp:lastPrinted>2025-03-20T11:19:33Z</cp:lastPrinted>
  <dcterms:created xsi:type="dcterms:W3CDTF">2022-07-06T16:58:44Z</dcterms:created>
  <dcterms:modified xsi:type="dcterms:W3CDTF">2025-03-20T11:36:11Z</dcterms:modified>
</cp:coreProperties>
</file>