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88" r:id="rId9"/>
    <p:sldId id="280" r:id="rId10"/>
    <p:sldId id="262" r:id="rId11"/>
    <p:sldId id="263" r:id="rId12"/>
    <p:sldId id="289" r:id="rId13"/>
    <p:sldId id="273" r:id="rId14"/>
    <p:sldId id="285" r:id="rId15"/>
    <p:sldId id="293" r:id="rId16"/>
    <p:sldId id="291" r:id="rId17"/>
    <p:sldId id="283" r:id="rId18"/>
    <p:sldId id="281" r:id="rId19"/>
    <p:sldId id="294" r:id="rId20"/>
    <p:sldId id="292" r:id="rId21"/>
    <p:sldId id="295" r:id="rId22"/>
    <p:sldId id="275" r:id="rId23"/>
    <p:sldId id="278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7" autoAdjust="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2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9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2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6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4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8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1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9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7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14A7F-8B6E-4D7C-AAEA-5D0355AA8397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6267" y="787400"/>
            <a:ext cx="5731932" cy="1811867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b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b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Федоченко</a:t>
            </a:r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Ірини Олександрівни 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урс НУШ 5-6 класи: як отримати сертифікат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15" y="3223967"/>
            <a:ext cx="5009702" cy="226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7650" y="2796045"/>
            <a:ext cx="3657600" cy="37620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0" y="2450969"/>
            <a:ext cx="3657600" cy="41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4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/>
          </p:cNvSpPr>
          <p:nvPr/>
        </p:nvSpPr>
        <p:spPr bwMode="auto">
          <a:xfrm>
            <a:off x="147484" y="1015663"/>
            <a:ext cx="8495070" cy="48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lvl="0" indent="0">
              <a:buNone/>
              <a:defRPr/>
            </a:pPr>
            <a:endParaRPr kumimoji="0" lang="uk-UA" sz="1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cs typeface="Times New Roman" panose="02020603050405020304" pitchFamily="18" charset="0"/>
            </a:endParaRPr>
          </a:p>
          <a:p>
            <a:pPr marL="136525" lvl="0" indent="0">
              <a:buNone/>
              <a:defRPr/>
            </a:pPr>
            <a:r>
              <a:rPr lang="uk-UA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ysClr val="windowText" lastClr="000000">
                      <a:alpha val="40000"/>
                    </a:sys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Національно-патріотичне виховання дітей   розглядається як пріоритетний напрямок освітньої діяльності. Актуальність питання національно-патріотичного виховання обумовлюється тим, що формування громадянської позиції свідомого українця має полягати : в любові до рідної землі, товариськості, розумної достатності, цінності родинного життя, духовного повсякденного буття, уважного ставлення до людей. Саме з дитинства, починається виховання національної свідомості й самосвідомості, прищеплення моральних цінностей  родинного  життя, до традицій і звичаїв українського народу.</a:t>
            </a:r>
            <a:endParaRPr kumimoji="0" lang="uk-UA" sz="2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1596" y="0"/>
            <a:ext cx="629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6525"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defRPr/>
            </a:pPr>
            <a:r>
              <a:rPr lang="uk-UA" sz="5400" b="1" u="sng" dirty="0">
                <a:ln w="0"/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</a:t>
            </a:r>
          </a:p>
        </p:txBody>
      </p:sp>
    </p:spTree>
    <p:extLst>
      <p:ext uri="{BB962C8B-B14F-4D97-AF65-F5344CB8AC3E}">
        <p14:creationId xmlns:p14="http://schemas.microsoft.com/office/powerpoint/2010/main" val="329027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2116" y="109186"/>
            <a:ext cx="7772400" cy="114300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uk-UA" altLang="ru-RU" b="1" dirty="0">
                <a:solidFill>
                  <a:srgbClr val="C00000"/>
                </a:solidFill>
              </a:rPr>
            </a:br>
            <a:endParaRPr lang="ru-RU" sz="17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84673" y="345058"/>
            <a:ext cx="8643668" cy="3881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uk-UA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    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сучасному етапі роль учителя стає роллю одного з партнерів у формуванні здобувачів освіти свідомого ставлення до державної та народної  символіки України. У навчальному та виховному процесі, на уроках і виховних заходах, адже просто необхідно залучати всіх учнів до активного одержання знань, до творчої діяльності.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116" y="3114136"/>
            <a:ext cx="3657600" cy="36144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3896" y="3114137"/>
            <a:ext cx="3657600" cy="36144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pic>
        <p:nvPicPr>
          <p:cNvPr id="1026" name="Picture 2" descr="d:\Documents\Desktop\0-02-05-c9eee35bae837cd639568430e971710b98f7fa2fddc8533b5a71855979f95133_7864182ccf7d0f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9" y="2564091"/>
            <a:ext cx="3731527" cy="41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ocuments\Desktop\0-02-05-e6946d90d10ed830111e49bc308949843849e7917053a0721811d8b3c2ed03d8_cbc8f8c83abf8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70" y="2564091"/>
            <a:ext cx="3976777" cy="41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3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/>
          </p:cNvSpPr>
          <p:nvPr/>
        </p:nvSpPr>
        <p:spPr>
          <a:xfrm>
            <a:off x="0" y="13519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 здобувачі освіти на </a:t>
            </a:r>
            <a:r>
              <a:rPr lang="uk-UA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"/>
          <p:cNvSpPr txBox="1">
            <a:spLocks/>
          </p:cNvSpPr>
          <p:nvPr/>
        </p:nvSpPr>
        <p:spPr>
          <a:xfrm>
            <a:off x="266700" y="946274"/>
            <a:ext cx="4305300" cy="5091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висловлювати свої думки;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Досліджують проблему;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Намагаються самостійно обирають шлях;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Шукають варіанти вирішення проблеми;</a:t>
            </a:r>
          </a:p>
          <a:p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приймати рішення;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1278192"/>
            <a:ext cx="3657600" cy="22909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3897" y="3888657"/>
            <a:ext cx="3657600" cy="22909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pic>
        <p:nvPicPr>
          <p:cNvPr id="2050" name="Picture 2" descr="d:\Documents\Desktop\0-02-05-64078422b31f07286ddd5f5cd222a12fb9b328872e5274b6f04cc5dea184b256_5b86d784545602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51" y="946276"/>
            <a:ext cx="1902085" cy="28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s\Desktop\0-02-05-f5819750d2e014c30b81967b065df0b0b3ff3a18e4e715877359e9142aeb6851_81230623d4b04e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46275"/>
            <a:ext cx="2436451" cy="28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Documents\Desktop\0-02-05-e3b0efae585af2fe856385daaadee18e3e1961fc1334bbc612c1f403f1f63f9c_a25d44a3000786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8657"/>
            <a:ext cx="4350281" cy="26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10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34012" y="222280"/>
            <a:ext cx="7180955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діяльність</a:t>
            </a:r>
            <a:endParaRPr lang="ru-RU" sz="4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2"/>
          <p:cNvSpPr txBox="1">
            <a:spLocks/>
          </p:cNvSpPr>
          <p:nvPr/>
        </p:nvSpPr>
        <p:spPr>
          <a:xfrm>
            <a:off x="209689" y="942493"/>
            <a:ext cx="8229600" cy="37862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rgbClr val="002060"/>
                </a:solidFill>
              </a:rPr>
              <a:t>     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 урок - це твір мистецтва, де педагог уміло використовує всі можливості для розвитку особистості.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6036" y="3698778"/>
            <a:ext cx="3657600" cy="205985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13907" y="3698778"/>
            <a:ext cx="3657600" cy="205985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pic>
        <p:nvPicPr>
          <p:cNvPr id="3075" name="Picture 3" descr="d:\Documents\Desktop\0-02-05-ec44cdbf9e0be199529ed2efc2baf8296f3a19c5b1be97de91919442355a76eb_7cfe488562a8b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9" y="2697934"/>
            <a:ext cx="3733947" cy="39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ocuments\Desktop\0-02-05-048d7273843ef189e83b0147f86faac2e8a9680d73831b477a2c458aa2d95b1e_b9cb60df1897c7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08" y="2697934"/>
            <a:ext cx="4028960" cy="393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845" y="-75315"/>
            <a:ext cx="59840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Відкриті</a:t>
            </a:r>
            <a:r>
              <a:rPr lang="ru-RU" sz="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 уроки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6372" y="1063331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54793" y="1063331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 з уроку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621" y="3965869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30876" y="4027169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9513" y="3184489"/>
            <a:ext cx="284781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Відкритий урок з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1870" y="6087027"/>
            <a:ext cx="343409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Відкритий урок з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8511" y="3215139"/>
            <a:ext cx="284781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Відкритий урок з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02280" y="6084133"/>
            <a:ext cx="3434098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Відкритий урок з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 descr="d:\Documents\Desktop\0-02-05-0cc7b6e90376f4e306f0acc5569f169b33197b01b61fdd736aa489774560fdc4_d13dc826199371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2" y="1032680"/>
            <a:ext cx="3657600" cy="29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ocuments\Desktop\0-02-05-fddcbaddbd46cd6ef0630e012aae5fceaa51caaf9da94d224428b26fc9b09351_4ce33374d52a94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32680"/>
            <a:ext cx="4100660" cy="29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801FC9-6C52-47E3-8D9A-588F8AC4F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1" y="3965869"/>
            <a:ext cx="2362336" cy="2803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E8C2C6F-D84C-4838-8FAE-7D6118A5D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36" y="3965869"/>
            <a:ext cx="2629762" cy="28030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61E314-31C4-43C8-ACD3-67055EF0AD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70" y="3993626"/>
            <a:ext cx="3434099" cy="28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</a:t>
            </a:r>
            <a:r>
              <a:rPr lang="ru-RU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уроки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d:\Documents\Desktop\0-02-05-c893f369a70e71ea3703c7092087daf7fe96c5f67c79454ab675215463824277_5126d0ac2b1a0a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8" y="4100655"/>
            <a:ext cx="2343351" cy="247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cuments\Desktop\0-02-05-433a2ad90131cf787aed67155e9b32b302cdc0259575105b4bfcc6de5814079f_886db9c51a7c1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8" y="1150710"/>
            <a:ext cx="2343351" cy="281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ocuments\Desktop\0-02-05-a6c898ac0355dc76012cb6b25d817710760c17665563955c69344f083c037767_329a220a7e5c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87" y="1150709"/>
            <a:ext cx="3223967" cy="49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07A079-681B-449A-A307-725393952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98" y="1150710"/>
            <a:ext cx="2671854" cy="493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380" y="547364"/>
            <a:ext cx="6749845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895350" algn="l"/>
              </a:tabLst>
            </a:pPr>
            <a:r>
              <a:rPr lang="uk-UA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2" y="208231"/>
            <a:ext cx="3374922" cy="2842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99" y="208231"/>
            <a:ext cx="3195873" cy="2842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49" y="3150606"/>
            <a:ext cx="3269735" cy="2869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87" y="3191346"/>
            <a:ext cx="3195873" cy="27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98451" y="259977"/>
            <a:ext cx="8229600" cy="53095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3600" dirty="0">
                <a:solidFill>
                  <a:srgbClr val="99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 та позакласна робота</a:t>
            </a:r>
            <a:endParaRPr lang="ru-RU" sz="3600" dirty="0">
              <a:solidFill>
                <a:srgbClr val="99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157" y="1067925"/>
            <a:ext cx="8871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Black" panose="020B0A04020102020204" pitchFamily="34" charset="0"/>
              </a:rPr>
              <a:t>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</a:t>
            </a:r>
          </a:p>
          <a:p>
            <a:pPr algn="just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великим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заходах.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Учням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подобаються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передбачають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Вони 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них участь,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ініціативність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451" y="3182471"/>
            <a:ext cx="3657600" cy="34155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13251" y="3099250"/>
            <a:ext cx="3657600" cy="349877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  <a:p>
            <a:pPr algn="ctr"/>
            <a:r>
              <a:rPr lang="uk-UA" sz="2800" b="1" dirty="0"/>
              <a:t>учнів</a:t>
            </a:r>
            <a:endParaRPr lang="ru-RU" sz="28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1" y="3109679"/>
            <a:ext cx="3657600" cy="361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2" y="3109679"/>
            <a:ext cx="3805184" cy="361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0270" y="238469"/>
            <a:ext cx="6646605" cy="56451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4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робота</a:t>
            </a:r>
            <a:endParaRPr lang="ru-RU" sz="4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-137653" y="986118"/>
            <a:ext cx="8947355" cy="52301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uk-UA" b="1" i="1" dirty="0">
                <a:solidFill>
                  <a:srgbClr val="002060"/>
                </a:solidFill>
              </a:rPr>
              <a:t>      </a:t>
            </a:r>
            <a:r>
              <a:rPr lang="uk-UA" sz="2400" b="1" i="1" dirty="0">
                <a:solidFill>
                  <a:srgbClr val="002060"/>
                </a:solidFill>
              </a:rPr>
              <a:t>Участь у семінарах, педагогічних радах, психологічних тренінгах, методичних об'єднаннях дає можливість не лише познайомитися з роботою своїх колег, підвищити свій досвід, а й поділитися власними доробками з іншими.  Свої  матеріали розміщую в мережі Інтернет.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8425" y="3388659"/>
            <a:ext cx="3657600" cy="3093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85070" y="3388659"/>
            <a:ext cx="3657600" cy="3093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pic>
        <p:nvPicPr>
          <p:cNvPr id="6146" name="Picture 2" descr="d:\Documents\Desktop\0-02-05-3de3afbbcc49a7c6f497107e45c25fbe331ae2ad7d39fb766890becdb214067e_423cbb52d868d0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2733152"/>
            <a:ext cx="3657599" cy="39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70" y="2733152"/>
            <a:ext cx="3657600" cy="399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88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398" y="365126"/>
            <a:ext cx="6977952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uk-UA" sz="4800" dirty="0">
                <a:solidFill>
                  <a:srgbClr val="990000"/>
                </a:solidFill>
                <a:latin typeface="Arial Black" panose="020B0A04020102020204" pitchFamily="34" charset="0"/>
                <a:ea typeface="+mn-ea"/>
                <a:cs typeface="+mn-cs"/>
              </a:rPr>
              <a:t>Методична робота</a:t>
            </a:r>
            <a:br>
              <a:rPr lang="ru-RU" sz="4800" dirty="0">
                <a:solidFill>
                  <a:srgbClr val="99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7170" name="Picture 2" descr="d:\Documents\Desktop\0-02-05-b4bf7c66716984f4e27c585ab24c52ebc9095afcb15e6c5aa5ec571d1dc17025_9f4d8d527fa4ea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43" y="3970497"/>
            <a:ext cx="2889460" cy="2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Documents\Desktop\0-02-05-c34f943c03314afff8e85f76158c195d436df453db186e3282b46f38f34fd9ec_96451f33d51f8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99" y="1059229"/>
            <a:ext cx="2889460" cy="28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Documents\Desktop\0-02-05-3de3afbbcc49a7c6f497107e45c25fbe331ae2ad7d39fb766890becdb214067e_423cbb52d868d0d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0" y="1059228"/>
            <a:ext cx="4129873" cy="55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38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93407" y="3238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КАРТА ПЕДАГОГА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70387" y="1536569"/>
            <a:ext cx="8981768" cy="47075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uk-UA" b="1" dirty="0">
                <a:solidFill>
                  <a:srgbClr val="002060"/>
                </a:solidFill>
              </a:rPr>
              <a:t>1. ПІП </a:t>
            </a:r>
            <a:r>
              <a:rPr lang="uk-UA" b="1" dirty="0" err="1">
                <a:solidFill>
                  <a:srgbClr val="002060"/>
                </a:solidFill>
              </a:rPr>
              <a:t>Федорченко</a:t>
            </a:r>
            <a:r>
              <a:rPr lang="uk-UA" b="1" dirty="0">
                <a:solidFill>
                  <a:srgbClr val="002060"/>
                </a:solidFill>
              </a:rPr>
              <a:t> Ірина Олександрівна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Посада -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вчитель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початкових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класів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 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вища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навчальний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заклад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Слав’янський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державний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педагогічний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інститут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4.Стаж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педагогічний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44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років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Категорія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Вища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Курси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 онлайн-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курси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для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вчителів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7. Методична тема – «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Формування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у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здобувачів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свідомого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ставлення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до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державної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та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народної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символіки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України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Класне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керівництво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3-А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35112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235" y="304800"/>
            <a:ext cx="7530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Самоосвіта вчителя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656486" y="2989006"/>
            <a:ext cx="77041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0" y="1298002"/>
            <a:ext cx="1317452" cy="190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72" y="1298003"/>
            <a:ext cx="1360285" cy="190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67" y="1298002"/>
            <a:ext cx="1436369" cy="194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43" y="1320463"/>
            <a:ext cx="1474470" cy="192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22" y="1310715"/>
            <a:ext cx="1381178" cy="194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" y="3685830"/>
            <a:ext cx="1408165" cy="194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82" y="3704204"/>
            <a:ext cx="1381177" cy="194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3" y="3730579"/>
            <a:ext cx="1338993" cy="189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60" y="3744526"/>
            <a:ext cx="1474470" cy="18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43" y="3763792"/>
            <a:ext cx="1381177" cy="188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A92484-B415-4928-B4F9-5AAC93A54A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233" y="3763792"/>
            <a:ext cx="1388474" cy="18857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092EE3-D8D4-4D49-80EC-E948968EC3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09" y="1282595"/>
            <a:ext cx="1448191" cy="19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2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252" y="152324"/>
            <a:ext cx="7553816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49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Самоосвіта вчителя</a:t>
            </a:r>
            <a:br>
              <a:rPr lang="ru-RU" sz="6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8" y="1094509"/>
            <a:ext cx="1868612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069" y="1094509"/>
            <a:ext cx="197619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63" y="1094509"/>
            <a:ext cx="1976191" cy="13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69" y="1094508"/>
            <a:ext cx="1155123" cy="13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2" y="2772063"/>
            <a:ext cx="8289544" cy="38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18FCF3-7AEB-46B6-906C-C05EAE7AA3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7" y="1094509"/>
            <a:ext cx="1272406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5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3123" y="444910"/>
            <a:ext cx="7128387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Дотримуюсь таких принципів в роботі:</a:t>
            </a: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5638" y="1664110"/>
            <a:ext cx="8721213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повага до учня, його суджень і рішень, 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прийняття учня таким, яким він є, і разом з тим орієнтувати його на досягнення, на перспективи, які перед ним відкриваються;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толерантність;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виховувати потребу людини в людині (В. О. Сухомлинський);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дисциплінованість;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порядок і порядність;</a:t>
            </a:r>
          </a:p>
          <a:p>
            <a:pPr>
              <a:defRPr/>
            </a:pPr>
            <a:r>
              <a:rPr lang="uk-UA" altLang="ru-RU" sz="2400" i="1" dirty="0">
                <a:solidFill>
                  <a:srgbClr val="002060"/>
                </a:solidFill>
                <a:latin typeface="Arial Black" panose="020B0A04020102020204" pitchFamily="34" charset="0"/>
              </a:rPr>
              <a:t>щирість і справедливість.</a:t>
            </a:r>
            <a:endParaRPr lang="ru-RU" altLang="ru-RU" sz="2400" i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6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9104"/>
            <a:ext cx="8436077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br>
              <a:rPr lang="uk-UA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 зростання</a:t>
            </a:r>
            <a:endParaRPr lang="ru-RU" alt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6812" y="1610033"/>
            <a:ext cx="877037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uk-UA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Систематичне підвищення кваліфікації є безпосереднім службовим обов’язком кожного педагогічного працівника.</a:t>
            </a:r>
          </a:p>
          <a:p>
            <a:pPr>
              <a:lnSpc>
                <a:spcPct val="80000"/>
              </a:lnSpc>
              <a:defRPr/>
            </a:pP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Здійснення модернізації навчальних, навчально-тематичних планів і програм курсів; </a:t>
            </a:r>
          </a:p>
          <a:p>
            <a:pPr>
              <a:lnSpc>
                <a:spcPct val="80000"/>
              </a:lnSpc>
              <a:defRPr/>
            </a:pP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Набуття та вдосконалення професійних компетенцій шляхом організованого навчання (курси очні, заочні, дистанційні; освітянські заходи у системі методичної роботи) та самоосвітньої діяльності;</a:t>
            </a:r>
          </a:p>
          <a:p>
            <a:pPr>
              <a:lnSpc>
                <a:spcPct val="80000"/>
              </a:lnSpc>
              <a:defRPr/>
            </a:pP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4.Навчання на </a:t>
            </a:r>
            <a:r>
              <a:rPr lang="uk-UA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дистаційних</a:t>
            </a:r>
            <a:r>
              <a:rPr lang="uk-UA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курсах з метою підвищення </a:t>
            </a:r>
            <a:r>
              <a:rPr lang="uk-UA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квадіфікації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47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6981" y="206189"/>
            <a:ext cx="8229600" cy="3523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завжди всім посміхатися. Без учительської посмішки гасне в житті  учнів  світло радості пізнання, тануть  любов і прагнення.</a:t>
            </a:r>
            <a:b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Продовжуватиму постійно шукати  в дитині багатство її душі.</a:t>
            </a:r>
            <a:b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dirty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2620" y="3729319"/>
            <a:ext cx="3657600" cy="2988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06414" y="3729319"/>
            <a:ext cx="3657600" cy="2988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pic>
        <p:nvPicPr>
          <p:cNvPr id="8194" name="Picture 2" descr="d:\Documents\Desktop\0-02-05-636d86416f20a59dedcb8561890ed112ddce61b5560082d5dbc125e320a41a5d_d91b3745bc234b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3" y="2181885"/>
            <a:ext cx="3805407" cy="453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ocuments\Desktop\0-02-05-3481383e303339dc0f447ce411f67e1846fcebcd8b010422e2b6edc0b1068de1_c440d81f71f0cd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14" y="2245259"/>
            <a:ext cx="3995571" cy="44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8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0983" y="427514"/>
            <a:ext cx="76714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     </a:t>
            </a:r>
            <a:r>
              <a:rPr lang="uk-UA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270" y="1953531"/>
            <a:ext cx="8573729" cy="261610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Учитись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учить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важче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не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мусиш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зупинятись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віддаси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усе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й сам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сягнеш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r>
              <a:rPr lang="ru-RU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  <a:p>
            <a:r>
              <a:rPr lang="ru-RU" sz="2000" b="1" dirty="0">
                <a:ln/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9291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926" y="260366"/>
            <a:ext cx="7671486" cy="4247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     </a:t>
            </a:r>
            <a:r>
              <a:rPr lang="uk-UA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 кредо:</a:t>
            </a:r>
          </a:p>
          <a:p>
            <a:pPr>
              <a:defRPr/>
            </a:pPr>
            <a:endParaRPr lang="uk-UA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ama Nueva" panose="02000603000000000000" pitchFamily="2" charset="-52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ama Nueva" panose="02000603000000000000" pitchFamily="2" charset="-52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ama Nueva" panose="02000603000000000000" pitchFamily="2" charset="-52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ama Nueva" panose="02000603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294" y="1348800"/>
            <a:ext cx="8208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крихітку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себе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душа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поповнюється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4" y="2548466"/>
            <a:ext cx="2722173" cy="325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97" y="2548467"/>
            <a:ext cx="5096246" cy="3257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67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406" y="307539"/>
            <a:ext cx="73643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1" u="none" strike="noStrike" kern="0" cap="none" spc="0" normalizeH="0" baseline="0" noProof="0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Тема, </a:t>
            </a:r>
            <a:br>
              <a:rPr kumimoji="0" lang="uk-UA" sz="5400" b="1" i="1" u="none" strike="noStrike" kern="0" cap="none" spc="0" normalizeH="0" baseline="0" noProof="0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5400" b="1" i="1" u="none" strike="noStrike" kern="0" cap="none" spc="0" normalizeH="0" baseline="0" noProof="0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над якою працюю:</a:t>
            </a:r>
            <a:endParaRPr kumimoji="0" lang="ru-RU" sz="5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928" y="2293351"/>
            <a:ext cx="8042787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Формування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у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здобувачів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освіти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свідомого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ставлення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до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державної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та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народної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символіки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України</a:t>
            </a:r>
            <a:r>
              <a:rPr lang="uk-UA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0" algn="ctr">
              <a:defRPr/>
            </a:pP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1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443" y="511277"/>
            <a:ext cx="8201028" cy="82732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Метою моєї педагогічної діяльності є: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63443" y="1675146"/>
            <a:ext cx="8358246" cy="57864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-головним є не предмет, а особистість, яку ми формуємо;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-допомагати  учням  вчити вчитися;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-використовувати технології для розвитку критичного мислення;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-привчати здобувачів освіти думати і діяти самостійно;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-показувати учням перспективи їхнього навчання;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-використовувати  найсучасніші технології навчання, щоб забезпечити системність знань;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-враховувати суб’єктивний досвід дитини, її індивідуальні особливості та інтереси;</a:t>
            </a:r>
          </a:p>
          <a:p>
            <a:r>
              <a:rPr lang="uk-UA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-використовувати</a:t>
            </a:r>
            <a:r>
              <a:rPr lang="uk-UA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індивідуальні, та фронтальні методи навчання.</a:t>
            </a:r>
            <a:endParaRPr lang="ru-RU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487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68313" y="1608667"/>
            <a:ext cx="8229600" cy="45973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Надати можливість кожному відчути радість досягнення і віри у власні сили</a:t>
            </a:r>
          </a:p>
          <a:p>
            <a:pPr>
              <a:defRPr/>
            </a:pPr>
            <a:r>
              <a:rPr lang="uk-UA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 дитині зрости в умовах успіху</a:t>
            </a:r>
          </a:p>
          <a:p>
            <a:pPr>
              <a:defRPr/>
            </a:pPr>
            <a:r>
              <a:rPr lang="uk-UA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мислення учнів, розвивати пізнавальний інтерес у </a:t>
            </a:r>
            <a:r>
              <a:rPr lang="uk-UA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прцесі</a:t>
            </a:r>
            <a:r>
              <a:rPr lang="uk-UA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навчальної діяльності</a:t>
            </a:r>
          </a:p>
          <a:p>
            <a:pPr>
              <a:defRPr/>
            </a:pPr>
            <a:r>
              <a:rPr lang="uk-UA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різні методи навчання, ігри, що сприяють розвитку пізнавальних інтересів,  мислення та уяви</a:t>
            </a:r>
          </a:p>
          <a:p>
            <a:pPr>
              <a:defRPr/>
            </a:pPr>
            <a:endParaRPr lang="uk-UA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endParaRPr lang="uk-UA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2268" y="414867"/>
            <a:ext cx="8201028" cy="110913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>
                <a:solidFill>
                  <a:srgbClr val="7030A0"/>
                </a:solidFill>
                <a:latin typeface="Miama Nueva" panose="02000603000000000000" pitchFamily="2" charset="-52"/>
              </a:rPr>
              <a:t>Метою моєї педагогічної діяльності є:</a:t>
            </a:r>
            <a:endParaRPr lang="ru-RU" sz="3600" b="1" dirty="0">
              <a:solidFill>
                <a:srgbClr val="7030A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146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447368" y="9334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Завдання для всебічного розвитку пізнавальних здібностей дитини</a:t>
            </a:r>
            <a:endParaRPr lang="ru-RU" sz="33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447368" y="20764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початкові уміння , навички. Розширювати логічне мислення, пам’ять, уяву, розвивати зв’язне мовлення, збагачувати словниковий запас дітей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можливості кожного учня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самостійність,спостережливість, уважність, працелюбність у навчанні.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9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1045" y="81116"/>
            <a:ext cx="6400800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</a:t>
            </a:r>
            <a:b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самоосвітньої діяльності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8323" y="850606"/>
            <a:ext cx="9045677" cy="40065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2000" i="1" dirty="0">
                <a:solidFill>
                  <a:srgbClr val="002060"/>
                </a:solidFill>
                <a:latin typeface="Arial Black" panose="020B0A04020102020204" pitchFamily="34" charset="0"/>
              </a:rPr>
              <a:t>- </a:t>
            </a: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проведенні методичних об</a:t>
            </a:r>
            <a:r>
              <a:rPr lang="en-US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єднань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науково-методичні конференції ,педагогічні ради;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взаємовідвідування</a:t>
            </a: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участь в аналізі уроків;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участь в онлайн-семінарах;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оволодіння сучасними комп’ютерними технологіями</a:t>
            </a:r>
            <a:endParaRPr lang="ru-RU" alt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2955" y="4729317"/>
            <a:ext cx="3657600" cy="179930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11213" y="4729317"/>
            <a:ext cx="3657600" cy="179930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Місце для фото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6" y="3087232"/>
            <a:ext cx="389849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45" y="3087232"/>
            <a:ext cx="4495258" cy="377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252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</TotalTime>
  <Words>826</Words>
  <Application>Microsoft Office PowerPoint</Application>
  <PresentationFormat>Экран (4:3)</PresentationFormat>
  <Paragraphs>121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Miama Nueva</vt:lpstr>
      <vt:lpstr>Times New Roman</vt:lpstr>
      <vt:lpstr>Wingdings</vt:lpstr>
      <vt:lpstr>Wingdings 2</vt:lpstr>
      <vt:lpstr>Тема Office</vt:lpstr>
      <vt:lpstr>Портфоліо вчителя Федоченко  Ірини Олександрівни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Відкриті уроки </vt:lpstr>
      <vt:lpstr>Презентация PowerPoint</vt:lpstr>
      <vt:lpstr>Презентация PowerPoint</vt:lpstr>
      <vt:lpstr>Презентация PowerPoint</vt:lpstr>
      <vt:lpstr>Методична робота  </vt:lpstr>
      <vt:lpstr>Презентация PowerPoint</vt:lpstr>
      <vt:lpstr>Самоосвіта вчителя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</dc:title>
  <dc:creator>Asus</dc:creator>
  <cp:lastModifiedBy>Мамуля</cp:lastModifiedBy>
  <cp:revision>71</cp:revision>
  <dcterms:created xsi:type="dcterms:W3CDTF">2022-11-18T09:31:46Z</dcterms:created>
  <dcterms:modified xsi:type="dcterms:W3CDTF">2025-03-21T03:48:59Z</dcterms:modified>
</cp:coreProperties>
</file>