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0" r:id="rId5"/>
    <p:sldId id="261" r:id="rId6"/>
    <p:sldId id="287" r:id="rId7"/>
    <p:sldId id="280" r:id="rId8"/>
    <p:sldId id="262" r:id="rId9"/>
    <p:sldId id="263" r:id="rId10"/>
    <p:sldId id="289" r:id="rId11"/>
    <p:sldId id="285" r:id="rId12"/>
    <p:sldId id="283" r:id="rId13"/>
    <p:sldId id="292" r:id="rId14"/>
    <p:sldId id="275" r:id="rId15"/>
    <p:sldId id="278" r:id="rId16"/>
    <p:sldId id="27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-1498" y="-1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3414A7F-8B6E-4D7C-AAEA-5D0355AA839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414A7F-8B6E-4D7C-AAEA-5D0355AA839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93414A7F-8B6E-4D7C-AAEA-5D0355AA839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414A7F-8B6E-4D7C-AAEA-5D0355AA839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3414A7F-8B6E-4D7C-AAEA-5D0355AA839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414A7F-8B6E-4D7C-AAEA-5D0355AA839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414A7F-8B6E-4D7C-AAEA-5D0355AA839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414A7F-8B6E-4D7C-AAEA-5D0355AA839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3414A7F-8B6E-4D7C-AAEA-5D0355AA839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414A7F-8B6E-4D7C-AAEA-5D0355AA839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414A7F-8B6E-4D7C-AAEA-5D0355AA839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93414A7F-8B6E-4D7C-AAEA-5D0355AA8397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43EC2F7-8314-4C3B-88BB-0EBA6143779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7960" y="1122363"/>
            <a:ext cx="6580239" cy="23876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Arial Black" panose="020B0A04020102020204" pitchFamily="34" charset="0"/>
              </a:rPr>
              <a:t>Портфоліо</a:t>
            </a:r>
            <a:br>
              <a:rPr lang="uk-UA" b="1" dirty="0" smtClean="0">
                <a:latin typeface="Arial Black" panose="020B0A04020102020204" pitchFamily="34" charset="0"/>
              </a:rPr>
            </a:br>
            <a:r>
              <a:rPr lang="uk-UA" b="1" dirty="0" smtClean="0">
                <a:latin typeface="Arial Black" panose="020B0A04020102020204" pitchFamily="34" charset="0"/>
              </a:rPr>
              <a:t>вчителя </a:t>
            </a:r>
            <a:r>
              <a:rPr lang="uk-UA" b="1" dirty="0" err="1" smtClean="0">
                <a:latin typeface="Arial Black" panose="020B0A04020102020204" pitchFamily="34" charset="0"/>
              </a:rPr>
              <a:t>Маіло</a:t>
            </a:r>
            <a:r>
              <a:rPr lang="uk-UA" b="1" dirty="0" smtClean="0">
                <a:latin typeface="Arial Black" panose="020B0A04020102020204" pitchFamily="34" charset="0"/>
              </a:rPr>
              <a:t> Катерини Станіславівни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Курс НУШ 5-6 класи: як отримати сертифікат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615" y="3509963"/>
            <a:ext cx="5009702" cy="19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37650" y="3369733"/>
            <a:ext cx="3105083" cy="318838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Місце для фото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0" y="3335335"/>
            <a:ext cx="3105084" cy="322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847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/>
          </p:cNvSpPr>
          <p:nvPr/>
        </p:nvSpPr>
        <p:spPr>
          <a:xfrm>
            <a:off x="0" y="135192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Мої здобувачі освіти на </a:t>
            </a:r>
            <a:r>
              <a:rPr lang="uk-UA" b="1" dirty="0" err="1" smtClean="0">
                <a:solidFill>
                  <a:srgbClr val="C00000"/>
                </a:solidFill>
                <a:latin typeface="Georgia" panose="02040502050405020303" pitchFamily="18" charset="0"/>
              </a:rPr>
              <a:t>уроці</a:t>
            </a:r>
            <a:r>
              <a:rPr lang="uk-UA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:</a:t>
            </a:r>
            <a:endParaRPr lang="ru-RU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Rectangle 5"/>
          <p:cNvSpPr txBox="1">
            <a:spLocks/>
          </p:cNvSpPr>
          <p:nvPr/>
        </p:nvSpPr>
        <p:spPr>
          <a:xfrm>
            <a:off x="266700" y="1511710"/>
            <a:ext cx="43053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 err="1" smtClean="0"/>
              <a:t>Вчаться</a:t>
            </a:r>
            <a:r>
              <a:rPr lang="uk-UA" b="1" dirty="0" smtClean="0"/>
              <a:t> висловлювати свої думки;</a:t>
            </a:r>
          </a:p>
          <a:p>
            <a:r>
              <a:rPr lang="uk-UA" b="1" dirty="0" smtClean="0"/>
              <a:t>Досліджують проблему;</a:t>
            </a:r>
          </a:p>
          <a:p>
            <a:r>
              <a:rPr lang="uk-UA" b="1" dirty="0" smtClean="0"/>
              <a:t>Шукають варіанти вирішення проблеми;</a:t>
            </a:r>
          </a:p>
          <a:p>
            <a:r>
              <a:rPr lang="uk-UA" b="1" dirty="0" smtClean="0"/>
              <a:t>Працюють в команді.</a:t>
            </a:r>
          </a:p>
          <a:p>
            <a:endParaRPr lang="ru-RU" dirty="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72000" y="1278192"/>
            <a:ext cx="3657600" cy="22909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Місце для фото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53897" y="3888657"/>
            <a:ext cx="3657600" cy="22909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Місце для фото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78" y="1289851"/>
            <a:ext cx="3846136" cy="236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78" y="3774690"/>
            <a:ext cx="4046295" cy="282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106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8845" y="-75315"/>
            <a:ext cx="59840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Відкриті</a:t>
            </a:r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 уроки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6372" y="1063331"/>
            <a:ext cx="3657600" cy="205985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Місце для фото</a:t>
            </a:r>
          </a:p>
          <a:p>
            <a:pPr algn="ctr"/>
            <a:r>
              <a:rPr lang="uk-UA" sz="2800" b="1" dirty="0" smtClean="0"/>
              <a:t>учнів</a:t>
            </a:r>
            <a:endParaRPr lang="ru-RU" sz="28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54793" y="933254"/>
            <a:ext cx="3657600" cy="218993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Місце для фото</a:t>
            </a:r>
          </a:p>
          <a:p>
            <a:pPr algn="ctr"/>
            <a:r>
              <a:rPr lang="uk-UA" sz="2800" b="1" dirty="0" smtClean="0"/>
              <a:t>учнів з уроку</a:t>
            </a:r>
            <a:endParaRPr lang="ru-RU" sz="28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4621" y="3965869"/>
            <a:ext cx="3657600" cy="205985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Місце для фото</a:t>
            </a:r>
          </a:p>
          <a:p>
            <a:pPr algn="ctr"/>
            <a:r>
              <a:rPr lang="uk-UA" sz="2800" b="1" dirty="0" smtClean="0"/>
              <a:t>учнів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9513" y="3184489"/>
            <a:ext cx="284781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Відкритий урок з Я досліджую світ.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2" y="1063332"/>
            <a:ext cx="4058399" cy="2121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494" y="933255"/>
            <a:ext cx="3561012" cy="532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1" y="3904569"/>
            <a:ext cx="3913197" cy="280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946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98451" y="442451"/>
            <a:ext cx="8229600" cy="625474"/>
          </a:xfrm>
          <a:prstGeom prst="rect">
            <a:avLst/>
          </a:prstGeom>
        </p:spPr>
        <p:txBody>
          <a:bodyPr vert="horz" anchor="ctr">
            <a:normAutofit fontScale="92500"/>
            <a:scene3d>
              <a:camera prst="orthographicFront"/>
              <a:lightRig rig="soft" dir="t">
                <a:rot lat="0" lon="0" rev="16800000"/>
              </a:lightRig>
            </a:scene3d>
            <a:sp3d extrusionH="57150"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Georg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Georg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Georg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Georg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Georg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Georg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Georg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uk-UA" sz="3600" b="0" dirty="0" smtClean="0">
                <a:solidFill>
                  <a:srgbClr val="990000"/>
                </a:solidFill>
                <a:latin typeface="Arial Black" panose="020B0A04020102020204" pitchFamily="34" charset="0"/>
              </a:rPr>
              <a:t>Виховна  </a:t>
            </a:r>
            <a:r>
              <a:rPr lang="uk-UA" sz="3600" b="0" smtClean="0">
                <a:solidFill>
                  <a:srgbClr val="990000"/>
                </a:solidFill>
                <a:latin typeface="Arial Black" panose="020B0A04020102020204" pitchFamily="34" charset="0"/>
              </a:rPr>
              <a:t>та позакласна </a:t>
            </a:r>
            <a:r>
              <a:rPr lang="uk-UA" sz="3600" b="0" dirty="0" smtClean="0">
                <a:solidFill>
                  <a:srgbClr val="990000"/>
                </a:solidFill>
                <a:latin typeface="Arial Black" panose="020B0A04020102020204" pitchFamily="34" charset="0"/>
              </a:rPr>
              <a:t>робота</a:t>
            </a:r>
            <a:endParaRPr lang="ru-RU" sz="3600" b="0" dirty="0">
              <a:solidFill>
                <a:srgbClr val="99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157" y="1067925"/>
            <a:ext cx="803845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 Black" panose="020B0A04020102020204" pitchFamily="34" charset="0"/>
              </a:rPr>
              <a:t>      Як </a:t>
            </a:r>
            <a:r>
              <a:rPr lang="ru-RU" dirty="0" err="1" smtClean="0">
                <a:latin typeface="Arial Black" panose="020B0A04020102020204" pitchFamily="34" charset="0"/>
              </a:rPr>
              <a:t>класний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керівник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приділяю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багато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уваги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формуванню</a:t>
            </a:r>
            <a:r>
              <a:rPr lang="ru-RU" dirty="0" smtClean="0">
                <a:latin typeface="Arial Black" panose="020B0A04020102020204" pitchFamily="34" charset="0"/>
              </a:rPr>
              <a:t> та</a:t>
            </a:r>
          </a:p>
          <a:p>
            <a:pPr algn="just"/>
            <a:r>
              <a:rPr lang="ru-RU" dirty="0" err="1" smtClean="0">
                <a:latin typeface="Arial Black" panose="020B0A04020102020204" pitchFamily="34" charset="0"/>
              </a:rPr>
              <a:t>розвитку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колективу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Здобувачі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освіти</a:t>
            </a:r>
            <a:r>
              <a:rPr lang="ru-RU" dirty="0" smtClean="0">
                <a:latin typeface="Arial Black" panose="020B0A04020102020204" pitchFamily="34" charset="0"/>
              </a:rPr>
              <a:t> з великим </a:t>
            </a:r>
            <a:r>
              <a:rPr lang="ru-RU" dirty="0" err="1" smtClean="0">
                <a:latin typeface="Arial Black" panose="020B0A04020102020204" pitchFamily="34" charset="0"/>
              </a:rPr>
              <a:t>задоволенням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беруть</a:t>
            </a:r>
            <a:r>
              <a:rPr lang="ru-RU" dirty="0" smtClean="0">
                <a:latin typeface="Arial Black" panose="020B0A04020102020204" pitchFamily="34" charset="0"/>
              </a:rPr>
              <a:t>  </a:t>
            </a:r>
            <a:r>
              <a:rPr lang="ru-RU" dirty="0" err="1" smtClean="0">
                <a:latin typeface="Arial Black" panose="020B0A04020102020204" pitchFamily="34" charset="0"/>
              </a:rPr>
              <a:t>активну</a:t>
            </a:r>
            <a:r>
              <a:rPr lang="ru-RU" dirty="0" smtClean="0">
                <a:latin typeface="Arial Black" panose="020B0A04020102020204" pitchFamily="34" charset="0"/>
              </a:rPr>
              <a:t> участь у </a:t>
            </a:r>
            <a:r>
              <a:rPr lang="ru-RU" dirty="0" err="1" smtClean="0">
                <a:latin typeface="Arial Black" panose="020B0A04020102020204" pitchFamily="34" charset="0"/>
              </a:rPr>
              <a:t>позакласних</a:t>
            </a:r>
            <a:r>
              <a:rPr lang="ru-RU" dirty="0" smtClean="0">
                <a:latin typeface="Arial Black" panose="020B0A04020102020204" pitchFamily="34" charset="0"/>
              </a:rPr>
              <a:t> та </a:t>
            </a:r>
            <a:r>
              <a:rPr lang="ru-RU" dirty="0" err="1" smtClean="0">
                <a:latin typeface="Arial Black" panose="020B0A04020102020204" pitchFamily="34" charset="0"/>
              </a:rPr>
              <a:t>шкільних</a:t>
            </a:r>
            <a:r>
              <a:rPr lang="ru-RU" dirty="0" smtClean="0">
                <a:latin typeface="Arial Black" panose="020B0A04020102020204" pitchFamily="34" charset="0"/>
              </a:rPr>
              <a:t> заходах. </a:t>
            </a:r>
            <a:r>
              <a:rPr lang="ru-RU" dirty="0" err="1" smtClean="0">
                <a:latin typeface="Arial Black" panose="020B0A04020102020204" pitchFamily="34" charset="0"/>
              </a:rPr>
              <a:t>Учням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класу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подобаються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години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спілкування</a:t>
            </a:r>
            <a:r>
              <a:rPr lang="ru-RU" dirty="0" smtClean="0">
                <a:latin typeface="Arial Black" panose="020B0A04020102020204" pitchFamily="34" charset="0"/>
              </a:rPr>
              <a:t>, </a:t>
            </a:r>
            <a:r>
              <a:rPr lang="ru-RU" dirty="0" err="1" smtClean="0">
                <a:latin typeface="Arial Black" panose="020B0A04020102020204" pitchFamily="34" charset="0"/>
              </a:rPr>
              <a:t>які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передбачають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використання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творчих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завдань</a:t>
            </a:r>
            <a:r>
              <a:rPr lang="ru-RU" dirty="0" smtClean="0">
                <a:latin typeface="Arial Black" panose="020B0A04020102020204" pitchFamily="34" charset="0"/>
              </a:rPr>
              <a:t>, </a:t>
            </a:r>
            <a:r>
              <a:rPr lang="ru-RU" dirty="0" err="1" smtClean="0">
                <a:latin typeface="Arial Black" panose="020B0A04020102020204" pitchFamily="34" charset="0"/>
              </a:rPr>
              <a:t>квести</a:t>
            </a:r>
            <a:r>
              <a:rPr lang="ru-RU" dirty="0" smtClean="0">
                <a:latin typeface="Arial Black" panose="020B0A04020102020204" pitchFamily="34" charset="0"/>
              </a:rPr>
              <a:t>, </a:t>
            </a:r>
            <a:r>
              <a:rPr lang="ru-RU" dirty="0" err="1" smtClean="0">
                <a:latin typeface="Arial Black" panose="020B0A04020102020204" pitchFamily="34" charset="0"/>
              </a:rPr>
              <a:t>змагання</a:t>
            </a:r>
            <a:r>
              <a:rPr lang="ru-RU" dirty="0" smtClean="0">
                <a:latin typeface="Arial Black" panose="020B0A04020102020204" pitchFamily="34" charset="0"/>
              </a:rPr>
              <a:t>. Вони  </a:t>
            </a:r>
            <a:r>
              <a:rPr lang="ru-RU" dirty="0" err="1" smtClean="0">
                <a:latin typeface="Arial Black" panose="020B0A04020102020204" pitchFamily="34" charset="0"/>
              </a:rPr>
              <a:t>із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задоволенням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беруть</a:t>
            </a:r>
            <a:r>
              <a:rPr lang="ru-RU" dirty="0" smtClean="0">
                <a:latin typeface="Arial Black" panose="020B0A04020102020204" pitchFamily="34" charset="0"/>
              </a:rPr>
              <a:t> у них участь, </a:t>
            </a:r>
            <a:r>
              <a:rPr lang="ru-RU" dirty="0" err="1" smtClean="0">
                <a:latin typeface="Arial Black" panose="020B0A04020102020204" pitchFamily="34" charset="0"/>
              </a:rPr>
              <a:t>завжди</a:t>
            </a:r>
            <a:r>
              <a:rPr lang="ru-RU" dirty="0" smtClean="0">
                <a:latin typeface="Arial Black" panose="020B0A04020102020204" pitchFamily="34" charset="0"/>
              </a:rPr>
              <a:t>  </a:t>
            </a:r>
            <a:r>
              <a:rPr lang="ru-RU" dirty="0" err="1" smtClean="0">
                <a:latin typeface="Arial Black" panose="020B0A04020102020204" pitchFamily="34" charset="0"/>
              </a:rPr>
              <a:t>активні</a:t>
            </a:r>
            <a:r>
              <a:rPr lang="ru-RU" dirty="0" smtClean="0">
                <a:latin typeface="Arial Black" panose="020B0A04020102020204" pitchFamily="34" charset="0"/>
              </a:rPr>
              <a:t>, </a:t>
            </a:r>
            <a:r>
              <a:rPr lang="ru-RU" dirty="0" err="1" smtClean="0">
                <a:latin typeface="Arial Black" panose="020B0A04020102020204" pitchFamily="34" charset="0"/>
              </a:rPr>
              <a:t>проявляють</a:t>
            </a:r>
            <a:r>
              <a:rPr lang="ru-RU" dirty="0" smtClean="0">
                <a:latin typeface="Arial Black" panose="020B0A04020102020204" pitchFamily="34" charset="0"/>
              </a:rPr>
              <a:t> свою </a:t>
            </a:r>
            <a:r>
              <a:rPr lang="ru-RU" dirty="0" err="1" smtClean="0">
                <a:latin typeface="Arial Black" panose="020B0A04020102020204" pitchFamily="34" charset="0"/>
              </a:rPr>
              <a:t>творчість</a:t>
            </a:r>
            <a:r>
              <a:rPr lang="ru-RU" dirty="0" smtClean="0">
                <a:latin typeface="Arial Black" panose="020B0A04020102020204" pitchFamily="34" charset="0"/>
              </a:rPr>
              <a:t> та </a:t>
            </a:r>
            <a:r>
              <a:rPr lang="ru-RU" dirty="0" err="1" smtClean="0">
                <a:latin typeface="Arial Black" panose="020B0A04020102020204" pitchFamily="34" charset="0"/>
              </a:rPr>
              <a:t>ініціативність</a:t>
            </a:r>
            <a:r>
              <a:rPr lang="ru-RU" dirty="0" smtClean="0">
                <a:latin typeface="Arial Black" panose="020B0A04020102020204" pitchFamily="34" charset="0"/>
              </a:rPr>
              <a:t>.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8451" y="4207246"/>
            <a:ext cx="3657600" cy="205985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Місце для фото</a:t>
            </a:r>
          </a:p>
          <a:p>
            <a:pPr algn="ctr"/>
            <a:r>
              <a:rPr lang="uk-UA" sz="2800" b="1" dirty="0" smtClean="0"/>
              <a:t>учнів</a:t>
            </a:r>
            <a:endParaRPr lang="ru-RU" sz="28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413251" y="4278479"/>
            <a:ext cx="3657600" cy="205985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Місце для фото</a:t>
            </a:r>
          </a:p>
          <a:p>
            <a:pPr algn="ctr"/>
            <a:r>
              <a:rPr lang="uk-UA" sz="2800" b="1" dirty="0" smtClean="0"/>
              <a:t>учнів</a:t>
            </a:r>
            <a:endParaRPr lang="ru-RU" sz="28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9" y="3653248"/>
            <a:ext cx="3767272" cy="302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529" y="3565366"/>
            <a:ext cx="3857083" cy="298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7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497" y="304800"/>
            <a:ext cx="7530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Підвищення кваліфікації вчителя.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64" y="1628239"/>
            <a:ext cx="5850081" cy="510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627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03123" y="444910"/>
            <a:ext cx="7128387" cy="121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uk-UA" altLang="ru-RU" b="1" i="1" dirty="0" smtClean="0">
                <a:solidFill>
                  <a:srgbClr val="7030A0"/>
                </a:solidFill>
              </a:rPr>
              <a:t>Дотримуюсь таких принципів в роботі:</a:t>
            </a:r>
            <a:endParaRPr lang="ru-RU" altLang="ru-RU" b="1" i="1" dirty="0" smtClean="0">
              <a:solidFill>
                <a:srgbClr val="7030A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5639" y="1664110"/>
            <a:ext cx="7898548" cy="449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altLang="ru-RU" sz="2400" i="1" dirty="0" smtClean="0">
                <a:latin typeface="Arial Black" panose="020B0A04020102020204" pitchFamily="34" charset="0"/>
              </a:rPr>
              <a:t>повага до учня, свободи та гідності;</a:t>
            </a:r>
          </a:p>
          <a:p>
            <a:pPr>
              <a:defRPr/>
            </a:pPr>
            <a:r>
              <a:rPr lang="uk-UA" altLang="ru-RU" sz="2400" i="1" dirty="0" smtClean="0">
                <a:latin typeface="Arial Black" panose="020B0A04020102020204" pitchFamily="34" charset="0"/>
              </a:rPr>
              <a:t>прийняття учня таким, яким він є, і разом з тим орієнтувати його на досягнення, на перспективи, які перед ним відкриваються;</a:t>
            </a:r>
          </a:p>
          <a:p>
            <a:pPr>
              <a:defRPr/>
            </a:pPr>
            <a:r>
              <a:rPr lang="uk-UA" altLang="ru-RU" sz="2400" i="1" dirty="0" smtClean="0">
                <a:latin typeface="Arial Black" panose="020B0A04020102020204" pitchFamily="34" charset="0"/>
              </a:rPr>
              <a:t>толерантність;</a:t>
            </a:r>
          </a:p>
          <a:p>
            <a:pPr>
              <a:defRPr/>
            </a:pPr>
            <a:r>
              <a:rPr lang="uk-UA" altLang="ru-RU" sz="2400" i="1" dirty="0" smtClean="0">
                <a:latin typeface="Arial Black" panose="020B0A04020102020204" pitchFamily="34" charset="0"/>
              </a:rPr>
              <a:t>виховувати потребу людини в людині (В. О. Сухомлинський);</a:t>
            </a:r>
          </a:p>
          <a:p>
            <a:pPr>
              <a:defRPr/>
            </a:pPr>
            <a:r>
              <a:rPr lang="uk-UA" altLang="ru-RU" sz="2400" i="1" dirty="0" smtClean="0">
                <a:latin typeface="Arial Black" panose="020B0A04020102020204" pitchFamily="34" charset="0"/>
              </a:rPr>
              <a:t>дисциплінованість;</a:t>
            </a:r>
          </a:p>
          <a:p>
            <a:pPr>
              <a:defRPr/>
            </a:pPr>
            <a:r>
              <a:rPr lang="uk-UA" altLang="ru-RU" sz="2400" i="1" dirty="0" smtClean="0">
                <a:latin typeface="Arial Black" panose="020B0A04020102020204" pitchFamily="34" charset="0"/>
              </a:rPr>
              <a:t>порядок і порядність;</a:t>
            </a:r>
          </a:p>
          <a:p>
            <a:pPr>
              <a:defRPr/>
            </a:pPr>
            <a:r>
              <a:rPr lang="uk-UA" altLang="ru-RU" sz="2400" i="1" dirty="0" smtClean="0">
                <a:latin typeface="Arial Black" panose="020B0A04020102020204" pitchFamily="34" charset="0"/>
              </a:rPr>
              <a:t>щирість і справедливість.</a:t>
            </a:r>
            <a:endParaRPr lang="ru-RU" altLang="ru-RU" sz="2400" i="1" dirty="0" smtClean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46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99104"/>
            <a:ext cx="8436077" cy="121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uk-UA" altLang="ru-RU" b="1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План </a:t>
            </a:r>
            <a:br>
              <a:rPr lang="uk-UA" altLang="ru-RU" b="1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uk-UA" altLang="ru-RU" b="1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професійного зростання</a:t>
            </a:r>
            <a:endParaRPr lang="ru-RU" altLang="ru-RU" b="1" i="1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86812" y="1610033"/>
            <a:ext cx="7995654" cy="449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uk-UA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Професійне вдосконалення -  неперервний характер і здійснюється впродовж усієї трудової діяльності з метою послідовного розширення і оновлення компетенцій, підвищення рівня  професійної майстерності відповідно до вимог модернізації системи освіти в Україні.</a:t>
            </a:r>
          </a:p>
          <a:p>
            <a:pPr>
              <a:lnSpc>
                <a:spcPct val="80000"/>
              </a:lnSpc>
              <a:defRPr/>
            </a:pPr>
            <a:r>
              <a:rPr lang="uk-UA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Набуття та вдосконалення професійних компетенцій шляхом організованого навчання (курси очні, заочні, дистанційні та їх модифікації; освітянські заходи у системі методичної роботи) та самоосвітньої діяльності.</a:t>
            </a:r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947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6981" y="874649"/>
            <a:ext cx="8229600" cy="53146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b="1" dirty="0" smtClean="0">
                <a:latin typeface="Georgia" panose="02040502050405020303" pitchFamily="18" charset="0"/>
              </a:rPr>
              <a:t/>
            </a:r>
            <a:br>
              <a:rPr lang="uk-UA" sz="2000" b="1" dirty="0" smtClean="0">
                <a:latin typeface="Georgia" panose="02040502050405020303" pitchFamily="18" charset="0"/>
              </a:rPr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32620" y="4984955"/>
            <a:ext cx="3657600" cy="17327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Місце для фото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06414" y="4984955"/>
            <a:ext cx="3657600" cy="17327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Місце для фото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17" y="235527"/>
            <a:ext cx="8463937" cy="648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780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-93407" y="323799"/>
            <a:ext cx="8229600" cy="9865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stral" panose="03090702030407020403" pitchFamily="66" charset="0"/>
              </a:rPr>
              <a:t>ІНФОРМАЦІЙНА КАРТА ПЕДАГОГА </a:t>
            </a:r>
          </a:p>
          <a:p>
            <a:pPr algn="ctr">
              <a:defRPr/>
            </a:pPr>
            <a:endParaRPr lang="ru-RU" sz="54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270387" y="1718187"/>
            <a:ext cx="8981768" cy="45259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uk-UA" b="1" dirty="0" smtClean="0"/>
              <a:t>1. </a:t>
            </a:r>
            <a:r>
              <a:rPr lang="uk-UA" sz="2400" b="1" dirty="0" err="1" smtClean="0"/>
              <a:t>Маіло</a:t>
            </a:r>
            <a:r>
              <a:rPr lang="uk-UA" sz="2400" b="1" dirty="0" smtClean="0"/>
              <a:t> Катерина Станіславівна.</a:t>
            </a:r>
            <a:endParaRPr lang="ru-RU" sz="24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2. Посада -</a:t>
            </a:r>
            <a:r>
              <a:rPr 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вчитель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початкових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класів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ru-RU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3. </a:t>
            </a:r>
            <a:r>
              <a:rPr 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Освіта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-  </a:t>
            </a:r>
            <a:r>
              <a:rPr 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Бердянський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деравний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педагогічний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університет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>
              <a:lnSpc>
                <a:spcPct val="80000"/>
              </a:lnSpc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4.Стаж </a:t>
            </a:r>
            <a:r>
              <a:rPr 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роботи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: </a:t>
            </a:r>
            <a:r>
              <a:rPr 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педагогічний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5 </a:t>
            </a:r>
            <a:r>
              <a:rPr 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років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ru-RU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5.  </a:t>
            </a:r>
            <a:r>
              <a:rPr lang="uk-UA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10 розряд.</a:t>
            </a:r>
            <a:endParaRPr lang="ru-RU" sz="24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uk-UA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6. </a:t>
            </a:r>
            <a:r>
              <a:rPr 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Курси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  онлайн-</a:t>
            </a:r>
            <a:r>
              <a:rPr 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курси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для </a:t>
            </a:r>
            <a:r>
              <a:rPr 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вчителів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>
              <a:lnSpc>
                <a:spcPct val="80000"/>
              </a:lnSpc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7. Методична тема – «</a:t>
            </a:r>
            <a:r>
              <a:rPr 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Націанальне-патріотичне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виховання</a:t>
            </a:r>
            <a:r>
              <a:rPr lang="uk-U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8. </a:t>
            </a:r>
            <a:r>
              <a:rPr 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Класне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керівництво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клас</a:t>
            </a:r>
            <a:endParaRPr lang="ru-RU" sz="24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135112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0983" y="427514"/>
            <a:ext cx="7671486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uk-UA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     </a:t>
            </a:r>
            <a:r>
              <a:rPr lang="uk-UA" sz="5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ama Nueva" panose="02000603000000000000" pitchFamily="2" charset="-52"/>
                <a:cs typeface="Times New Roman" panose="02020603050405020304" pitchFamily="18" charset="0"/>
              </a:rPr>
              <a:t>Педагогічне кредо</a:t>
            </a:r>
            <a:endParaRPr lang="ru-RU" sz="54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ama Nueva" panose="02000603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0270" y="1953531"/>
            <a:ext cx="8573729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4800" b="1" dirty="0" smtClean="0">
                <a:ln/>
                <a:latin typeface="Arial Black" panose="020B0A04020102020204" pitchFamily="34" charset="0"/>
              </a:rPr>
              <a:t>«</a:t>
            </a:r>
            <a:r>
              <a:rPr lang="ru-RU" sz="4800" b="1" dirty="0" err="1" smtClean="0">
                <a:ln/>
                <a:latin typeface="Arial Black" panose="020B0A04020102020204" pitchFamily="34" charset="0"/>
              </a:rPr>
              <a:t>Щоб</a:t>
            </a:r>
            <a:r>
              <a:rPr lang="ru-RU" sz="4800" b="1" dirty="0" smtClean="0">
                <a:ln/>
                <a:latin typeface="Arial Black" panose="020B0A04020102020204" pitchFamily="34" charset="0"/>
              </a:rPr>
              <a:t> </a:t>
            </a:r>
            <a:r>
              <a:rPr lang="ru-RU" sz="4800" b="1" dirty="0" err="1" smtClean="0">
                <a:ln/>
                <a:latin typeface="Arial Black" panose="020B0A04020102020204" pitchFamily="34" charset="0"/>
              </a:rPr>
              <a:t>мати</a:t>
            </a:r>
            <a:r>
              <a:rPr lang="ru-RU" sz="4800" b="1" dirty="0" smtClean="0">
                <a:ln/>
                <a:latin typeface="Arial Black" panose="020B0A04020102020204" pitchFamily="34" charset="0"/>
              </a:rPr>
              <a:t> право  </a:t>
            </a:r>
            <a:r>
              <a:rPr lang="ru-RU" sz="4800" b="1" dirty="0" err="1" smtClean="0">
                <a:ln/>
                <a:latin typeface="Arial Black" panose="020B0A04020102020204" pitchFamily="34" charset="0"/>
              </a:rPr>
              <a:t>навчати</a:t>
            </a:r>
            <a:r>
              <a:rPr lang="ru-RU" sz="4800" b="1" dirty="0" smtClean="0">
                <a:ln/>
                <a:latin typeface="Arial Black" panose="020B0A04020102020204" pitchFamily="34" charset="0"/>
              </a:rPr>
              <a:t>, </a:t>
            </a:r>
            <a:r>
              <a:rPr lang="ru-RU" sz="4800" b="1" dirty="0" err="1" smtClean="0">
                <a:ln/>
                <a:latin typeface="Arial Black" panose="020B0A04020102020204" pitchFamily="34" charset="0"/>
              </a:rPr>
              <a:t>потрібно</a:t>
            </a:r>
            <a:r>
              <a:rPr lang="ru-RU" sz="4800" b="1" dirty="0" smtClean="0">
                <a:ln/>
                <a:latin typeface="Arial Black" panose="020B0A04020102020204" pitchFamily="34" charset="0"/>
              </a:rPr>
              <a:t> </a:t>
            </a:r>
            <a:r>
              <a:rPr lang="ru-RU" sz="4800" b="1" dirty="0" err="1" smtClean="0">
                <a:ln/>
                <a:latin typeface="Arial Black" panose="020B0A04020102020204" pitchFamily="34" charset="0"/>
              </a:rPr>
              <a:t>постійно</a:t>
            </a:r>
            <a:r>
              <a:rPr lang="ru-RU" sz="4800" b="1" dirty="0" smtClean="0">
                <a:ln/>
                <a:latin typeface="Arial Black" panose="020B0A04020102020204" pitchFamily="34" charset="0"/>
              </a:rPr>
              <a:t> </a:t>
            </a:r>
            <a:r>
              <a:rPr lang="ru-RU" sz="4800" b="1" dirty="0" err="1" smtClean="0">
                <a:ln/>
                <a:latin typeface="Arial Black" panose="020B0A04020102020204" pitchFamily="34" charset="0"/>
              </a:rPr>
              <a:t>вчитися</a:t>
            </a:r>
            <a:r>
              <a:rPr lang="ru-RU" sz="4800" b="1" dirty="0" smtClean="0">
                <a:ln/>
                <a:latin typeface="Arial Black" panose="020B0A04020102020204" pitchFamily="34" charset="0"/>
              </a:rPr>
              <a:t> самому.»</a:t>
            </a:r>
            <a:endParaRPr lang="ru-RU" sz="4800" b="1" dirty="0">
              <a:ln/>
            </a:endParaRPr>
          </a:p>
        </p:txBody>
      </p:sp>
    </p:spTree>
    <p:extLst>
      <p:ext uri="{BB962C8B-B14F-4D97-AF65-F5344CB8AC3E}">
        <p14:creationId xmlns:p14="http://schemas.microsoft.com/office/powerpoint/2010/main" val="2192917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5406" y="307539"/>
            <a:ext cx="73643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 smtClean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Тема, </a:t>
            </a:r>
            <a:br>
              <a:rPr kumimoji="0" lang="uk-UA" sz="5400" b="1" i="0" u="none" strike="noStrike" kern="0" cap="none" spc="0" normalizeH="0" baseline="0" noProof="0" dirty="0" smtClean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uk-UA" sz="5400" b="1" i="0" u="none" strike="noStrike" kern="0" cap="none" spc="0" normalizeH="0" baseline="0" noProof="0" dirty="0" smtClean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над якою працюю: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8928" y="2293351"/>
            <a:ext cx="80427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«</a:t>
            </a:r>
            <a:r>
              <a:rPr lang="uk-UA" sz="5400" b="1" dirty="0" err="1" smtClean="0">
                <a:latin typeface="Arial Black" panose="020B0A04020102020204" pitchFamily="34" charset="0"/>
              </a:rPr>
              <a:t>Національне-</a:t>
            </a:r>
            <a:r>
              <a:rPr lang="uk-UA" sz="5400" b="1" dirty="0" smtClean="0">
                <a:latin typeface="Arial Black" panose="020B0A04020102020204" pitchFamily="34" charset="0"/>
              </a:rPr>
              <a:t> патріотичне виховання дітей</a:t>
            </a:r>
            <a:r>
              <a:rPr lang="uk-UA" sz="5400" b="1" dirty="0" smtClean="0">
                <a:latin typeface="Arial Black" panose="020B0A04020102020204" pitchFamily="34" charset="0"/>
                <a:ea typeface="Times New Roman" panose="02020603050405020304" pitchFamily="18" charset="0"/>
              </a:rPr>
              <a:t>»</a:t>
            </a:r>
            <a:endParaRPr lang="ru-RU" sz="5400" dirty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310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63443" y="511277"/>
            <a:ext cx="7900169" cy="114298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b="1" dirty="0" smtClean="0">
                <a:solidFill>
                  <a:srgbClr val="7030A0"/>
                </a:solidFill>
                <a:latin typeface="Miama Nueva" panose="02000603000000000000" pitchFamily="2" charset="-52"/>
              </a:rPr>
              <a:t>Метою моєї педагогічної діяльності є:</a:t>
            </a:r>
            <a:endParaRPr lang="ru-RU" sz="3600" b="1" dirty="0">
              <a:solidFill>
                <a:srgbClr val="7030A0"/>
              </a:solidFill>
              <a:latin typeface="Miama Nueva" panose="02000603000000000000" pitchFamily="2" charset="-52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263443" y="1675146"/>
            <a:ext cx="7900169" cy="57864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i="1" dirty="0" err="1" smtClean="0"/>
              <a:t>-</a:t>
            </a:r>
            <a:r>
              <a:rPr lang="uk-UA" b="1" i="1" dirty="0" err="1" smtClean="0"/>
              <a:t>допомагати</a:t>
            </a:r>
            <a:r>
              <a:rPr lang="uk-UA" b="1" i="1" dirty="0" smtClean="0"/>
              <a:t>  учням  вчити вчитися;</a:t>
            </a:r>
            <a:endParaRPr lang="ru-RU" b="1" i="1" dirty="0" smtClean="0"/>
          </a:p>
          <a:p>
            <a:r>
              <a:rPr lang="uk-UA" b="1" i="1" dirty="0" err="1" smtClean="0"/>
              <a:t>-привчати</a:t>
            </a:r>
            <a:r>
              <a:rPr lang="uk-UA" b="1" i="1" dirty="0" smtClean="0"/>
              <a:t> здобувачів освіти думати і діяти самостійно;</a:t>
            </a:r>
            <a:endParaRPr lang="ru-RU" b="1" i="1" dirty="0" smtClean="0"/>
          </a:p>
          <a:p>
            <a:r>
              <a:rPr lang="uk-UA" b="1" i="1" dirty="0" err="1" smtClean="0"/>
              <a:t>-використовувати</a:t>
            </a:r>
            <a:r>
              <a:rPr lang="uk-UA" b="1" i="1" dirty="0" smtClean="0"/>
              <a:t>  найсучасніші технології навчання, щоб забезпечити системність знань;</a:t>
            </a:r>
            <a:endParaRPr lang="ru-RU" b="1" i="1" dirty="0" smtClean="0"/>
          </a:p>
          <a:p>
            <a:r>
              <a:rPr lang="uk-UA" b="1" i="1" dirty="0" err="1" smtClean="0"/>
              <a:t>-враховувати</a:t>
            </a:r>
            <a:r>
              <a:rPr lang="uk-UA" b="1" i="1" dirty="0" smtClean="0"/>
              <a:t> дитини, її індивідуальні особливості та інтереси.</a:t>
            </a:r>
            <a:endParaRPr lang="ru-RU" b="1" i="1" dirty="0" smtClean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54873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468313" y="1268413"/>
            <a:ext cx="7695299" cy="48402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Надати можливість кожному відчути радість досягнення і віри у власні сили.</a:t>
            </a:r>
          </a:p>
          <a:p>
            <a:pPr>
              <a:defRPr/>
            </a:pPr>
            <a:r>
              <a:rPr lang="uk-UA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Формувати активне творче мислення учнів, розвивати пізнавальний інтерес у </a:t>
            </a:r>
            <a:r>
              <a:rPr lang="uk-UA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прцесі</a:t>
            </a:r>
            <a:r>
              <a:rPr lang="uk-UA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навчальної діяльності.</a:t>
            </a:r>
          </a:p>
          <a:p>
            <a:pPr>
              <a:defRPr/>
            </a:pPr>
            <a:r>
              <a:rPr lang="uk-UA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Використовувати методи ігри, що сприяють розвитку пізнавальних інтересів, творчого мислення та уяви.</a:t>
            </a:r>
          </a:p>
          <a:p>
            <a:pPr>
              <a:defRPr/>
            </a:pPr>
            <a:endParaRPr lang="uk-UA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Arial" charset="0"/>
              <a:buNone/>
              <a:defRPr/>
            </a:pPr>
            <a:endParaRPr lang="uk-UA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Arial" charset="0"/>
              <a:buNone/>
              <a:defRPr/>
            </a:pPr>
            <a:endParaRPr lang="ru-RU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32268" y="125429"/>
            <a:ext cx="7831344" cy="114298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b="1" dirty="0" smtClean="0">
                <a:solidFill>
                  <a:srgbClr val="7030A0"/>
                </a:solidFill>
                <a:latin typeface="Miama Nueva" panose="02000603000000000000" pitchFamily="2" charset="-52"/>
              </a:rPr>
              <a:t>Метою моєї педагогічної діяльності є:</a:t>
            </a:r>
            <a:endParaRPr lang="ru-RU" sz="3600" b="1" dirty="0">
              <a:solidFill>
                <a:srgbClr val="7030A0"/>
              </a:solidFill>
              <a:latin typeface="Miama Nueva" panose="02000603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21468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11045" y="81116"/>
            <a:ext cx="6400800" cy="121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uk-UA" altLang="ru-RU" b="1" i="1" dirty="0" smtClean="0">
                <a:solidFill>
                  <a:srgbClr val="C00000"/>
                </a:solidFill>
              </a:rPr>
              <a:t>Форми </a:t>
            </a:r>
            <a:br>
              <a:rPr lang="uk-UA" altLang="ru-RU" b="1" i="1" dirty="0" smtClean="0">
                <a:solidFill>
                  <a:srgbClr val="C00000"/>
                </a:solidFill>
              </a:rPr>
            </a:br>
            <a:r>
              <a:rPr lang="uk-UA" altLang="ru-RU" b="1" i="1" dirty="0" smtClean="0">
                <a:solidFill>
                  <a:srgbClr val="C00000"/>
                </a:solidFill>
              </a:rPr>
              <a:t>самоосвітньої діяльності</a:t>
            </a:r>
            <a:endParaRPr lang="ru-RU" altLang="ru-RU" b="1" i="1" dirty="0" smtClean="0">
              <a:solidFill>
                <a:srgbClr val="C0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8323" y="1300317"/>
            <a:ext cx="7292291" cy="19142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uk-UA" altLang="ru-RU" sz="2400" b="1" i="1" dirty="0" smtClean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uk-UA" altLang="ru-RU" sz="2400" b="1" i="1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uk-UA" altLang="ru-RU" sz="2400" b="1" i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Індивідуальні форми</a:t>
            </a:r>
            <a:endParaRPr lang="uk-UA" altLang="ru-RU" sz="2400" i="1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uk-UA" altLang="ru-RU" sz="1800" i="1" dirty="0" smtClean="0">
                <a:latin typeface="Arial Black" panose="020B0A04020102020204" pitchFamily="34" charset="0"/>
              </a:rPr>
              <a:t>- участь в онлайн-семінарах;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uk-UA" altLang="ru-RU" sz="1800" i="1" dirty="0" smtClean="0">
                <a:latin typeface="Arial Black" panose="020B0A04020102020204" pitchFamily="34" charset="0"/>
              </a:rPr>
              <a:t> - оволодіння сучасними комп’ютерними технологіями;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uk-UA" altLang="ru-RU" sz="1800" i="1" dirty="0" err="1" smtClean="0">
                <a:latin typeface="Arial Black" panose="020B0A04020102020204" pitchFamily="34" charset="0"/>
              </a:rPr>
              <a:t>-керівник</a:t>
            </a:r>
            <a:r>
              <a:rPr lang="uk-UA" altLang="ru-RU" sz="1800" i="1" dirty="0" smtClean="0">
                <a:latin typeface="Arial Black" panose="020B0A04020102020204" pitchFamily="34" charset="0"/>
              </a:rPr>
              <a:t> методичного об</a:t>
            </a:r>
            <a:r>
              <a:rPr lang="en-US" altLang="ru-RU" sz="1800" i="1" dirty="0" smtClean="0">
                <a:latin typeface="Arial Black" panose="020B0A04020102020204" pitchFamily="34" charset="0"/>
              </a:rPr>
              <a:t>`</a:t>
            </a:r>
            <a:r>
              <a:rPr lang="ru-RU" altLang="ru-RU" sz="1800" i="1" dirty="0" err="1" smtClean="0">
                <a:latin typeface="Arial Black" panose="020B0A04020102020204" pitchFamily="34" charset="0"/>
              </a:rPr>
              <a:t>эднання</a:t>
            </a:r>
            <a:r>
              <a:rPr lang="ru-RU" altLang="ru-RU" sz="1800" i="1" dirty="0" smtClean="0">
                <a:latin typeface="Arial Black" panose="020B0A04020102020204" pitchFamily="34" charset="0"/>
              </a:rPr>
              <a:t> </a:t>
            </a:r>
            <a:r>
              <a:rPr lang="ru-RU" altLang="ru-RU" sz="1800" i="1" dirty="0" err="1" smtClean="0">
                <a:latin typeface="Arial Black" panose="020B0A04020102020204" pitchFamily="34" charset="0"/>
              </a:rPr>
              <a:t>вчителів</a:t>
            </a:r>
            <a:r>
              <a:rPr lang="ru-RU" altLang="ru-RU" sz="1800" i="1" dirty="0" smtClean="0">
                <a:latin typeface="Arial Black" panose="020B0A04020102020204" pitchFamily="34" charset="0"/>
              </a:rPr>
              <a:t> </a:t>
            </a:r>
            <a:r>
              <a:rPr lang="ru-RU" altLang="ru-RU" sz="1800" i="1" dirty="0" err="1" smtClean="0">
                <a:latin typeface="Arial Black" panose="020B0A04020102020204" pitchFamily="34" charset="0"/>
              </a:rPr>
              <a:t>початкових</a:t>
            </a:r>
            <a:r>
              <a:rPr lang="ru-RU" altLang="ru-RU" sz="1800" i="1" dirty="0" smtClean="0">
                <a:latin typeface="Arial Black" panose="020B0A04020102020204" pitchFamily="34" charset="0"/>
              </a:rPr>
              <a:t> </a:t>
            </a:r>
            <a:r>
              <a:rPr lang="ru-RU" altLang="ru-RU" sz="1800" i="1" dirty="0" err="1" smtClean="0">
                <a:latin typeface="Arial Black" panose="020B0A04020102020204" pitchFamily="34" charset="0"/>
              </a:rPr>
              <a:t>клас</a:t>
            </a:r>
            <a:r>
              <a:rPr lang="uk-UA" altLang="ru-RU" sz="1800" i="1" dirty="0" err="1" smtClean="0">
                <a:latin typeface="Arial Black" panose="020B0A04020102020204" pitchFamily="34" charset="0"/>
              </a:rPr>
              <a:t>ів</a:t>
            </a:r>
            <a:r>
              <a:rPr lang="uk-UA" altLang="ru-RU" sz="1800" i="1" dirty="0" smtClean="0">
                <a:latin typeface="Arial Black" panose="020B0A04020102020204" pitchFamily="34" charset="0"/>
              </a:rPr>
              <a:t>.</a:t>
            </a:r>
            <a:endParaRPr lang="ru-RU" altLang="ru-RU" sz="1800" i="1" dirty="0" smtClean="0"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511" y="3706907"/>
            <a:ext cx="3295786" cy="315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325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5"/>
          <p:cNvSpPr txBox="1">
            <a:spLocks/>
          </p:cNvSpPr>
          <p:nvPr/>
        </p:nvSpPr>
        <p:spPr bwMode="auto">
          <a:xfrm>
            <a:off x="147484" y="1015663"/>
            <a:ext cx="8016128" cy="566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6525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 w="0"/>
                <a:effectLst/>
                <a:uLnTx/>
                <a:uFillTx/>
                <a:cs typeface="Times New Roman" panose="02020603050405020304" pitchFamily="18" charset="0"/>
              </a:rPr>
              <a:t>Національно</a:t>
            </a:r>
            <a:r>
              <a:rPr kumimoji="0" lang="uk-UA" sz="2400" b="1" i="0" u="none" strike="noStrike" kern="1200" cap="none" spc="0" normalizeH="0" noProof="0" dirty="0" smtClean="0">
                <a:ln w="0"/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uk-UA" sz="2400" b="1" i="0" u="none" strike="noStrike" kern="1200" cap="none" spc="0" normalizeH="0" noProof="0" dirty="0" err="1" smtClean="0">
                <a:ln w="0"/>
                <a:effectLst/>
                <a:uLnTx/>
                <a:uFillTx/>
                <a:cs typeface="Times New Roman" panose="02020603050405020304" pitchFamily="18" charset="0"/>
              </a:rPr>
              <a:t>–патріотичне</a:t>
            </a:r>
            <a:r>
              <a:rPr kumimoji="0" lang="uk-UA" sz="2400" b="1" i="0" u="none" strike="noStrike" kern="1200" cap="none" spc="0" normalizeH="0" noProof="0" dirty="0" smtClean="0">
                <a:ln w="0"/>
                <a:effectLst/>
                <a:uLnTx/>
                <a:uFillTx/>
                <a:cs typeface="Times New Roman" panose="02020603050405020304" pitchFamily="18" charset="0"/>
              </a:rPr>
              <a:t> виховання дитини – це складний педагогічний процес. Тому і робота вчителя включає в себе цілий комплекс задач:</a:t>
            </a:r>
          </a:p>
          <a:p>
            <a:pPr marL="136525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None/>
              <a:tabLst/>
              <a:defRPr/>
            </a:pPr>
            <a:r>
              <a:rPr lang="uk-UA" sz="2400" b="1" baseline="0" dirty="0" err="1" smtClean="0">
                <a:ln w="0"/>
                <a:cs typeface="Times New Roman" panose="02020603050405020304" pitchFamily="18" charset="0"/>
              </a:rPr>
              <a:t>-формування</a:t>
            </a:r>
            <a:r>
              <a:rPr lang="uk-UA" sz="2400" b="1" baseline="0" dirty="0" smtClean="0">
                <a:ln w="0"/>
                <a:cs typeface="Times New Roman" panose="02020603050405020304" pitchFamily="18" charset="0"/>
              </a:rPr>
              <a:t> любові до рідного краю, поваги до України, державної символіки;</a:t>
            </a:r>
          </a:p>
          <a:p>
            <a:pPr marL="136525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None/>
              <a:tabLst/>
              <a:defRPr/>
            </a:pPr>
            <a:r>
              <a:rPr kumimoji="0" lang="uk-UA" sz="2400" b="1" i="0" u="none" strike="noStrike" kern="1200" cap="none" spc="0" normalizeH="0" noProof="0" dirty="0" err="1" smtClean="0">
                <a:ln w="0"/>
                <a:effectLst/>
                <a:uLnTx/>
                <a:uFillTx/>
                <a:cs typeface="Times New Roman" panose="02020603050405020304" pitchFamily="18" charset="0"/>
              </a:rPr>
              <a:t>-формування</a:t>
            </a:r>
            <a:r>
              <a:rPr kumimoji="0" lang="uk-UA" sz="2400" b="1" i="0" u="none" strike="noStrike" kern="1200" cap="none" spc="0" normalizeH="0" noProof="0" dirty="0" smtClean="0">
                <a:ln w="0"/>
                <a:effectLst/>
                <a:uLnTx/>
                <a:uFillTx/>
                <a:cs typeface="Times New Roman" panose="02020603050405020304" pitchFamily="18" charset="0"/>
              </a:rPr>
              <a:t>  до </a:t>
            </a:r>
            <a:r>
              <a:rPr kumimoji="0" lang="uk-UA" sz="2400" b="1" i="0" u="none" strike="noStrike" kern="1200" cap="none" spc="0" normalizeH="0" noProof="0" dirty="0" err="1" smtClean="0">
                <a:ln w="0"/>
                <a:effectLst/>
                <a:uLnTx/>
                <a:uFillTx/>
                <a:cs typeface="Times New Roman" panose="02020603050405020304" pitchFamily="18" charset="0"/>
              </a:rPr>
              <a:t>куьтурного</a:t>
            </a:r>
            <a:r>
              <a:rPr kumimoji="0" lang="uk-UA" sz="2400" b="1" i="0" u="none" strike="noStrike" kern="1200" cap="none" spc="0" normalizeH="0" noProof="0" dirty="0" smtClean="0">
                <a:ln w="0"/>
                <a:effectLst/>
                <a:uLnTx/>
                <a:uFillTx/>
                <a:cs typeface="Times New Roman" panose="02020603050405020304" pitchFamily="18" charset="0"/>
              </a:rPr>
              <a:t> спадку свого народу;</a:t>
            </a:r>
          </a:p>
          <a:p>
            <a:pPr marL="136525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None/>
              <a:tabLst/>
              <a:defRPr/>
            </a:pPr>
            <a:r>
              <a:rPr lang="uk-UA" sz="2400" b="1" baseline="0" dirty="0" err="1" smtClean="0">
                <a:ln w="0"/>
                <a:cs typeface="Times New Roman" panose="02020603050405020304" pitchFamily="18" charset="0"/>
              </a:rPr>
              <a:t>-виховування</a:t>
            </a:r>
            <a:r>
              <a:rPr lang="uk-UA" sz="2400" b="1" dirty="0" smtClean="0">
                <a:ln w="0"/>
                <a:cs typeface="Times New Roman" panose="02020603050405020304" pitchFamily="18" charset="0"/>
              </a:rPr>
              <a:t> у дитини любові до своєї сім</a:t>
            </a:r>
            <a:r>
              <a:rPr lang="en-US" sz="2400" b="1" dirty="0" smtClean="0">
                <a:ln w="0"/>
                <a:cs typeface="Times New Roman" panose="02020603050405020304" pitchFamily="18" charset="0"/>
              </a:rPr>
              <a:t>`</a:t>
            </a:r>
            <a:r>
              <a:rPr lang="uk-UA" sz="2400" b="1" dirty="0" smtClean="0">
                <a:ln w="0"/>
                <a:cs typeface="Times New Roman" panose="02020603050405020304" pitchFamily="18" charset="0"/>
              </a:rPr>
              <a:t>ї, дому, вулиці, міста;</a:t>
            </a:r>
          </a:p>
          <a:p>
            <a:pPr marL="136525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err="1" smtClean="0">
                <a:ln w="0"/>
                <a:effectLst/>
                <a:uLnTx/>
                <a:uFillTx/>
                <a:cs typeface="Times New Roman" panose="02020603050405020304" pitchFamily="18" charset="0"/>
              </a:rPr>
              <a:t>-виховування</a:t>
            </a:r>
            <a:r>
              <a:rPr kumimoji="0" lang="uk-UA" sz="2400" b="1" i="0" u="none" strike="noStrike" kern="1200" cap="none" spc="0" normalizeH="0" noProof="0" dirty="0" smtClean="0">
                <a:ln w="0"/>
                <a:effectLst/>
                <a:uLnTx/>
                <a:uFillTx/>
                <a:cs typeface="Times New Roman" panose="02020603050405020304" pitchFamily="18" charset="0"/>
              </a:rPr>
              <a:t> поваги до праці;</a:t>
            </a:r>
          </a:p>
          <a:p>
            <a:pPr marL="136525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None/>
              <a:tabLst/>
              <a:defRPr/>
            </a:pPr>
            <a:r>
              <a:rPr lang="uk-UA" sz="2400" b="1" baseline="0" dirty="0" err="1" smtClean="0">
                <a:ln w="0"/>
                <a:cs typeface="Times New Roman" panose="02020603050405020304" pitchFamily="18" charset="0"/>
              </a:rPr>
              <a:t>-</a:t>
            </a:r>
            <a:r>
              <a:rPr lang="uk-UA" sz="2400" b="1" dirty="0" err="1" smtClean="0">
                <a:ln w="0"/>
                <a:cs typeface="Times New Roman" panose="02020603050405020304" pitchFamily="18" charset="0"/>
              </a:rPr>
              <a:t>формування</a:t>
            </a:r>
            <a:r>
              <a:rPr lang="uk-UA" sz="2400" b="1" dirty="0" smtClean="0">
                <a:ln w="0"/>
                <a:cs typeface="Times New Roman" panose="02020603050405020304" pitchFamily="18" charset="0"/>
              </a:rPr>
              <a:t> бережного ставлення до природи і до всього живого;</a:t>
            </a:r>
          </a:p>
          <a:p>
            <a:pPr marL="136525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None/>
              <a:tabLst/>
              <a:defRPr/>
            </a:pPr>
            <a:r>
              <a:rPr lang="uk-UA" sz="2400" b="1" dirty="0" err="1" smtClean="0">
                <a:ln w="0"/>
                <a:cs typeface="Times New Roman" panose="02020603050405020304" pitchFamily="18" charset="0"/>
              </a:rPr>
              <a:t>-прищеплення</a:t>
            </a:r>
            <a:r>
              <a:rPr lang="uk-UA" sz="2400" b="1" dirty="0" smtClean="0">
                <a:ln w="0"/>
                <a:cs typeface="Times New Roman" panose="02020603050405020304" pitchFamily="18" charset="0"/>
              </a:rPr>
              <a:t> шанобливого ставлення до культури , звичаїв, традицій народу.</a:t>
            </a:r>
            <a:endParaRPr kumimoji="0" lang="uk-UA" sz="2400" b="1" i="0" u="none" strike="noStrike" kern="1200" cap="none" spc="0" normalizeH="0" baseline="0" noProof="0" dirty="0" smtClean="0">
              <a:ln w="0"/>
              <a:effectLst/>
              <a:uLnTx/>
              <a:uFillTx/>
              <a:cs typeface="Times New Roman" panose="02020603050405020304" pitchFamily="18" charset="0"/>
            </a:endParaRPr>
          </a:p>
          <a:p>
            <a:pPr marL="136525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None/>
              <a:tabLst/>
              <a:defRPr/>
            </a:pPr>
            <a:endParaRPr kumimoji="0" lang="uk-UA" sz="1800" b="1" i="0" u="none" strike="noStrike" kern="1200" cap="none" spc="0" normalizeH="0" baseline="0" noProof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7548" y="0"/>
            <a:ext cx="79993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6525" lvl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defRPr/>
            </a:pPr>
            <a:r>
              <a:rPr lang="uk-UA" sz="6000" b="1" u="sng" dirty="0" smtClean="0">
                <a:ln w="0"/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cs typeface="Times New Roman" panose="02020603050405020304" pitchFamily="18" charset="0"/>
              </a:rPr>
              <a:t>Актуальність теми</a:t>
            </a:r>
            <a:endParaRPr lang="uk-UA" sz="6000" b="1" u="sng" dirty="0">
              <a:ln w="0"/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273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2116" y="109186"/>
            <a:ext cx="7772400" cy="11430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altLang="ru-RU" b="1" dirty="0" smtClean="0">
                <a:solidFill>
                  <a:srgbClr val="C00000"/>
                </a:solidFill>
              </a:rPr>
              <a:t/>
            </a:r>
            <a:br>
              <a:rPr lang="uk-UA" altLang="ru-RU" b="1" dirty="0" smtClean="0">
                <a:solidFill>
                  <a:srgbClr val="C00000"/>
                </a:solidFill>
              </a:rPr>
            </a:br>
            <a:r>
              <a:rPr lang="uk-UA" altLang="ru-RU" sz="17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Застосування інноваційних підходів</a:t>
            </a:r>
            <a:r>
              <a:rPr lang="uk-UA" altLang="ru-RU" sz="17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uk-UA" altLang="ru-RU" sz="176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76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0" y="1252186"/>
            <a:ext cx="8125906" cy="45307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uk-UA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    </a:t>
            </a:r>
            <a:r>
              <a:rPr lang="uk-UA" sz="2400" b="1" i="1" dirty="0" smtClean="0">
                <a:ln>
                  <a:solidFill>
                    <a:schemeClr val="tx1"/>
                  </a:solidFill>
                </a:ln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</a:rPr>
              <a:t>На уроках з Я досліджую світ знайомлю учнів з темою « Рідний край». Саме тут діти дізнаються про природу свого краю. Заочно мандруємо різними куточками природи, знайомимося з мальовничими краєвидами рідного міста.</a:t>
            </a:r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2116" y="4621162"/>
            <a:ext cx="3657600" cy="179930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Місце для фото</a:t>
            </a:r>
          </a:p>
          <a:p>
            <a:pPr algn="ctr"/>
            <a:r>
              <a:rPr lang="uk-UA" sz="2800" b="1" dirty="0" smtClean="0"/>
              <a:t>учнів</a:t>
            </a:r>
            <a:endParaRPr lang="ru-RU" sz="28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53896" y="4621162"/>
            <a:ext cx="3657600" cy="179930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Місце для фото</a:t>
            </a:r>
          </a:p>
          <a:p>
            <a:pPr algn="ctr"/>
            <a:r>
              <a:rPr lang="uk-UA" sz="2800" b="1" dirty="0" smtClean="0"/>
              <a:t>учнів</a:t>
            </a:r>
            <a:endParaRPr lang="ru-RU" sz="2800" b="1" dirty="0"/>
          </a:p>
        </p:txBody>
      </p:sp>
      <p:pic>
        <p:nvPicPr>
          <p:cNvPr id="3074" name="Picture 2" descr="d:\Documents\Desktop\0-02-05-57bf5e652bf1fdcc66fd5b9b644a5511ade365531d1fa9fe3d247f49095cec42_5d32e7fc89b8e3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8" y="3073138"/>
            <a:ext cx="3390343" cy="363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896" y="2910965"/>
            <a:ext cx="3730228" cy="380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53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350</TotalTime>
  <Words>558</Words>
  <Application>Microsoft Office PowerPoint</Application>
  <PresentationFormat>Экран (4:3)</PresentationFormat>
  <Paragraphs>84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Изящная</vt:lpstr>
      <vt:lpstr>Портфоліо вчителя Маіло Катерини Станіславівни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вчителя початкових класів</dc:title>
  <dc:creator>Asus</dc:creator>
  <cp:lastModifiedBy>User</cp:lastModifiedBy>
  <cp:revision>42</cp:revision>
  <dcterms:created xsi:type="dcterms:W3CDTF">2022-11-18T09:31:46Z</dcterms:created>
  <dcterms:modified xsi:type="dcterms:W3CDTF">2025-03-17T11:22:44Z</dcterms:modified>
</cp:coreProperties>
</file>