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365" r:id="rId4"/>
    <p:sldId id="258" r:id="rId5"/>
    <p:sldId id="366" r:id="rId6"/>
    <p:sldId id="367" r:id="rId7"/>
    <p:sldId id="369" r:id="rId8"/>
    <p:sldId id="363" r:id="rId9"/>
    <p:sldId id="370" r:id="rId10"/>
    <p:sldId id="372" r:id="rId11"/>
    <p:sldId id="375" r:id="rId12"/>
    <p:sldId id="293" r:id="rId13"/>
    <p:sldId id="340" r:id="rId14"/>
    <p:sldId id="260" r:id="rId15"/>
    <p:sldId id="261" r:id="rId16"/>
    <p:sldId id="373" r:id="rId17"/>
    <p:sldId id="262" r:id="rId18"/>
    <p:sldId id="330" r:id="rId19"/>
    <p:sldId id="310" r:id="rId20"/>
    <p:sldId id="361" r:id="rId21"/>
    <p:sldId id="364" r:id="rId22"/>
    <p:sldId id="362" r:id="rId23"/>
    <p:sldId id="333" r:id="rId24"/>
    <p:sldId id="335" r:id="rId25"/>
    <p:sldId id="336" r:id="rId26"/>
    <p:sldId id="339" r:id="rId27"/>
    <p:sldId id="358" r:id="rId28"/>
    <p:sldId id="331" r:id="rId29"/>
    <p:sldId id="350" r:id="rId30"/>
    <p:sldId id="332" r:id="rId31"/>
    <p:sldId id="295" r:id="rId32"/>
    <p:sldId id="321" r:id="rId33"/>
    <p:sldId id="320" r:id="rId34"/>
    <p:sldId id="351" r:id="rId35"/>
    <p:sldId id="349" r:id="rId36"/>
    <p:sldId id="322" r:id="rId37"/>
    <p:sldId id="371" r:id="rId38"/>
    <p:sldId id="323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52" r:id="rId48"/>
    <p:sldId id="353" r:id="rId49"/>
    <p:sldId id="359" r:id="rId50"/>
    <p:sldId id="354" r:id="rId51"/>
    <p:sldId id="355" r:id="rId52"/>
    <p:sldId id="356" r:id="rId53"/>
    <p:sldId id="357" r:id="rId54"/>
    <p:sldId id="317" r:id="rId55"/>
    <p:sldId id="287" r:id="rId56"/>
  </p:sldIdLst>
  <p:sldSz cx="9144000" cy="6858000" type="screen4x3"/>
  <p:notesSz cx="6858000" cy="9525000"/>
  <p:embeddedFontLs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Trebuchet MS" pitchFamily="34" charset="0"/>
      <p:regular r:id="rId62"/>
      <p:bold r:id="rId63"/>
      <p:italic r:id="rId64"/>
      <p:boldItalic r:id="rId65"/>
    </p:embeddedFont>
    <p:embeddedFont>
      <p:font typeface="Bookman Old Style" pitchFamily="18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1" roundtripDataSignature="AMtx7mhed35yYk9PZAiBmTqAe0PtprwWz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322145" initials="U" lastIdx="1" clrIdx="0">
    <p:extLst>
      <p:ext uri="{19B8F6BF-5375-455C-9EA6-DF929625EA0E}">
        <p15:presenceInfo xmlns="" xmlns:p15="http://schemas.microsoft.com/office/powerpoint/2012/main" userId="User32214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0F0E9F-0066-4A44-8267-EA745AAC11D4}">
  <a:tblStyle styleId="{520F0E9F-0066-4A44-8267-EA745AAC11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211A4A-1F6C-4611-978D-CF55DF641D9B}" type="doc">
      <dgm:prSet loTypeId="urn:microsoft.com/office/officeart/2005/8/layout/default#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EF88517-A6D1-4E16-A84E-9EB96335D8ED}">
      <dgm:prSet/>
      <dgm:spPr/>
      <dgm:t>
        <a:bodyPr/>
        <a:lstStyle/>
        <a:p>
          <a:r>
            <a:rPr lang="ru-RU" b="1" i="0"/>
            <a:t>Створення інклюзивного освітнього середовища:</a:t>
          </a:r>
          <a:endParaRPr lang="uk-UA"/>
        </a:p>
      </dgm:t>
    </dgm:pt>
    <dgm:pt modelId="{449CFDE3-95B7-412A-8B4E-F4DF3B0667DB}" type="parTrans" cxnId="{F80682B9-2D22-4CCE-ADA3-26483111A39C}">
      <dgm:prSet/>
      <dgm:spPr/>
      <dgm:t>
        <a:bodyPr/>
        <a:lstStyle/>
        <a:p>
          <a:endParaRPr lang="uk-UA"/>
        </a:p>
      </dgm:t>
    </dgm:pt>
    <dgm:pt modelId="{4A857D2C-9DCF-42EC-B19C-69EFD03CB2A8}" type="sibTrans" cxnId="{F80682B9-2D22-4CCE-ADA3-26483111A39C}">
      <dgm:prSet/>
      <dgm:spPr/>
      <dgm:t>
        <a:bodyPr/>
        <a:lstStyle/>
        <a:p>
          <a:endParaRPr lang="uk-UA"/>
        </a:p>
      </dgm:t>
    </dgm:pt>
    <dgm:pt modelId="{F9FA36EE-2EE4-4E6C-B92A-FC6833632A07}">
      <dgm:prSet/>
      <dgm:spPr/>
      <dgm:t>
        <a:bodyPr/>
        <a:lstStyle/>
        <a:p>
          <a:r>
            <a:rPr lang="ru-RU" b="1" i="0" dirty="0"/>
            <a:t>Розвиток </a:t>
          </a:r>
          <a:r>
            <a:rPr lang="ru-RU" b="1" i="0" dirty="0" err="1"/>
            <a:t>соціальних</a:t>
          </a:r>
          <a:r>
            <a:rPr lang="ru-RU" b="1" i="0" dirty="0"/>
            <a:t> </a:t>
          </a:r>
          <a:r>
            <a:rPr lang="ru-RU" b="1" i="0" dirty="0" err="1"/>
            <a:t>навичок</a:t>
          </a:r>
          <a:r>
            <a:rPr lang="ru-RU" b="1" i="0" dirty="0"/>
            <a:t>:</a:t>
          </a:r>
          <a:endParaRPr lang="uk-UA" dirty="0"/>
        </a:p>
      </dgm:t>
    </dgm:pt>
    <dgm:pt modelId="{CD30BDD2-B9A0-4722-90ED-3C47D80B89F1}" type="parTrans" cxnId="{80D3AAC4-6F59-44E3-86A3-1C3B396EDD43}">
      <dgm:prSet/>
      <dgm:spPr/>
      <dgm:t>
        <a:bodyPr/>
        <a:lstStyle/>
        <a:p>
          <a:endParaRPr lang="uk-UA"/>
        </a:p>
      </dgm:t>
    </dgm:pt>
    <dgm:pt modelId="{20E39FDF-A419-49D7-97BB-E48181C5E518}" type="sibTrans" cxnId="{80D3AAC4-6F59-44E3-86A3-1C3B396EDD43}">
      <dgm:prSet/>
      <dgm:spPr/>
      <dgm:t>
        <a:bodyPr/>
        <a:lstStyle/>
        <a:p>
          <a:endParaRPr lang="uk-UA"/>
        </a:p>
      </dgm:t>
    </dgm:pt>
    <dgm:pt modelId="{4C18B375-B9F9-49C0-938A-19260DA3334F}">
      <dgm:prSet/>
      <dgm:spPr/>
      <dgm:t>
        <a:bodyPr/>
        <a:lstStyle/>
        <a:p>
          <a:r>
            <a:rPr lang="ru-RU" b="1" i="0"/>
            <a:t>Індивідуалізація навчання:</a:t>
          </a:r>
          <a:endParaRPr lang="uk-UA"/>
        </a:p>
      </dgm:t>
    </dgm:pt>
    <dgm:pt modelId="{71F4EFBC-39FB-49F4-9DBE-5F44AAB09E42}" type="parTrans" cxnId="{CCB7CCF4-8D68-4B20-B17F-D9B39968D1B6}">
      <dgm:prSet/>
      <dgm:spPr/>
      <dgm:t>
        <a:bodyPr/>
        <a:lstStyle/>
        <a:p>
          <a:endParaRPr lang="uk-UA"/>
        </a:p>
      </dgm:t>
    </dgm:pt>
    <dgm:pt modelId="{134D036C-28BF-4BC5-82CE-ADBCD8F74DDC}" type="sibTrans" cxnId="{CCB7CCF4-8D68-4B20-B17F-D9B39968D1B6}">
      <dgm:prSet/>
      <dgm:spPr/>
      <dgm:t>
        <a:bodyPr/>
        <a:lstStyle/>
        <a:p>
          <a:endParaRPr lang="uk-UA"/>
        </a:p>
      </dgm:t>
    </dgm:pt>
    <dgm:pt modelId="{4E6F9425-7B39-4619-8013-1CBD86573A5B}">
      <dgm:prSet/>
      <dgm:spPr/>
      <dgm:t>
        <a:bodyPr/>
        <a:lstStyle/>
        <a:p>
          <a:r>
            <a:rPr lang="ru-RU" b="1" i="0" dirty="0"/>
            <a:t>Розвиток </a:t>
          </a:r>
          <a:r>
            <a:rPr lang="ru-RU" b="1" i="0" dirty="0" err="1"/>
            <a:t>практичних</a:t>
          </a:r>
          <a:r>
            <a:rPr lang="ru-RU" b="1" i="0" dirty="0"/>
            <a:t> </a:t>
          </a:r>
          <a:r>
            <a:rPr lang="ru-RU" b="1" i="0" dirty="0" err="1"/>
            <a:t>навичок</a:t>
          </a:r>
          <a:r>
            <a:rPr lang="ru-RU" b="1" i="0" dirty="0"/>
            <a:t>:</a:t>
          </a:r>
          <a:endParaRPr lang="uk-UA" dirty="0"/>
        </a:p>
      </dgm:t>
    </dgm:pt>
    <dgm:pt modelId="{DAA3B28F-9B14-4980-8BF7-F8C05277A7EB}" type="parTrans" cxnId="{295816B0-FF2C-464D-84B5-2F5F32DACEBC}">
      <dgm:prSet/>
      <dgm:spPr/>
      <dgm:t>
        <a:bodyPr/>
        <a:lstStyle/>
        <a:p>
          <a:endParaRPr lang="uk-UA"/>
        </a:p>
      </dgm:t>
    </dgm:pt>
    <dgm:pt modelId="{DFBF59F0-C179-4EF0-9F6F-2D8F7FB6F881}" type="sibTrans" cxnId="{295816B0-FF2C-464D-84B5-2F5F32DACEBC}">
      <dgm:prSet/>
      <dgm:spPr/>
      <dgm:t>
        <a:bodyPr/>
        <a:lstStyle/>
        <a:p>
          <a:endParaRPr lang="uk-UA"/>
        </a:p>
      </dgm:t>
    </dgm:pt>
    <dgm:pt modelId="{2C146203-8863-41E6-B94A-06EA049880B6}">
      <dgm:prSet/>
      <dgm:spPr/>
      <dgm:t>
        <a:bodyPr/>
        <a:lstStyle/>
        <a:p>
          <a:r>
            <a:rPr lang="ru-RU" b="1" i="0"/>
            <a:t>Залучення інтерактивних методів:</a:t>
          </a:r>
          <a:endParaRPr lang="uk-UA"/>
        </a:p>
      </dgm:t>
    </dgm:pt>
    <dgm:pt modelId="{7E257EB6-0FCB-439B-8A99-A449256999B4}" type="parTrans" cxnId="{E48402C5-7994-4E6B-A060-2562B09910F7}">
      <dgm:prSet/>
      <dgm:spPr/>
      <dgm:t>
        <a:bodyPr/>
        <a:lstStyle/>
        <a:p>
          <a:endParaRPr lang="uk-UA"/>
        </a:p>
      </dgm:t>
    </dgm:pt>
    <dgm:pt modelId="{1DB413A7-7262-4CB1-938D-487F3D703564}" type="sibTrans" cxnId="{E48402C5-7994-4E6B-A060-2562B09910F7}">
      <dgm:prSet/>
      <dgm:spPr/>
      <dgm:t>
        <a:bodyPr/>
        <a:lstStyle/>
        <a:p>
          <a:endParaRPr lang="uk-UA"/>
        </a:p>
      </dgm:t>
    </dgm:pt>
    <dgm:pt modelId="{43354405-D1F4-4F9D-9A35-30CC4E4A81B3}">
      <dgm:prSet/>
      <dgm:spPr/>
      <dgm:t>
        <a:bodyPr/>
        <a:lstStyle/>
        <a:p>
          <a:r>
            <a:rPr lang="ru-RU" b="1" i="0" dirty="0" err="1"/>
            <a:t>Співпраця</a:t>
          </a:r>
          <a:r>
            <a:rPr lang="ru-RU" b="1" i="0" dirty="0"/>
            <a:t> </a:t>
          </a:r>
          <a:r>
            <a:rPr lang="ru-RU" b="1" i="0" dirty="0" err="1"/>
            <a:t>з</a:t>
          </a:r>
          <a:r>
            <a:rPr lang="ru-RU" b="1" i="0" dirty="0"/>
            <a:t> </a:t>
          </a:r>
          <a:r>
            <a:rPr lang="ru-RU" b="1" i="0" dirty="0" err="1" smtClean="0"/>
            <a:t>фахівцями</a:t>
          </a:r>
          <a:r>
            <a:rPr lang="ru-RU" b="1" i="0" dirty="0"/>
            <a:t>:</a:t>
          </a:r>
          <a:endParaRPr lang="uk-UA" dirty="0"/>
        </a:p>
      </dgm:t>
    </dgm:pt>
    <dgm:pt modelId="{CBE1C4E9-BF4D-42C1-9FED-F7A8F9AB45AA}" type="parTrans" cxnId="{E0717775-8AB2-4E77-B2B1-978D9F5CC0CB}">
      <dgm:prSet/>
      <dgm:spPr/>
      <dgm:t>
        <a:bodyPr/>
        <a:lstStyle/>
        <a:p>
          <a:endParaRPr lang="uk-UA"/>
        </a:p>
      </dgm:t>
    </dgm:pt>
    <dgm:pt modelId="{05BAC248-6036-4DD5-AAE1-8B0532E8A783}" type="sibTrans" cxnId="{E0717775-8AB2-4E77-B2B1-978D9F5CC0CB}">
      <dgm:prSet/>
      <dgm:spPr/>
      <dgm:t>
        <a:bodyPr/>
        <a:lstStyle/>
        <a:p>
          <a:endParaRPr lang="uk-UA"/>
        </a:p>
      </dgm:t>
    </dgm:pt>
    <dgm:pt modelId="{3B77668F-7351-49A4-B56E-98D9E22D4745}" type="pres">
      <dgm:prSet presAssocID="{A4211A4A-1F6C-4611-978D-CF55DF641D9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175A33-7AF3-42A6-AE71-C499DB01BFA6}" type="pres">
      <dgm:prSet presAssocID="{3EF88517-A6D1-4E16-A84E-9EB96335D8E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32915-B053-4E22-8321-32FCC0AB28A3}" type="pres">
      <dgm:prSet presAssocID="{4A857D2C-9DCF-42EC-B19C-69EFD03CB2A8}" presName="sibTrans" presStyleCnt="0"/>
      <dgm:spPr/>
    </dgm:pt>
    <dgm:pt modelId="{368F4F8C-7512-422B-9F0C-1CEB12D3C927}" type="pres">
      <dgm:prSet presAssocID="{F9FA36EE-2EE4-4E6C-B92A-FC6833632A0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98B43-2752-4270-B283-6853151E75D1}" type="pres">
      <dgm:prSet presAssocID="{20E39FDF-A419-49D7-97BB-E48181C5E518}" presName="sibTrans" presStyleCnt="0"/>
      <dgm:spPr/>
    </dgm:pt>
    <dgm:pt modelId="{26B0AC0C-9685-4EED-B7DA-1EB7ECD65288}" type="pres">
      <dgm:prSet presAssocID="{4C18B375-B9F9-49C0-938A-19260DA3334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9CB3A-4B21-4EB2-AB02-86745DEAEC7A}" type="pres">
      <dgm:prSet presAssocID="{134D036C-28BF-4BC5-82CE-ADBCD8F74DDC}" presName="sibTrans" presStyleCnt="0"/>
      <dgm:spPr/>
    </dgm:pt>
    <dgm:pt modelId="{4A28FF4C-0AEA-4F83-A1C0-BD35F749A810}" type="pres">
      <dgm:prSet presAssocID="{4E6F9425-7B39-4619-8013-1CBD86573A5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7BE0D-90E8-4679-BDD4-73335AB24516}" type="pres">
      <dgm:prSet presAssocID="{DFBF59F0-C179-4EF0-9F6F-2D8F7FB6F881}" presName="sibTrans" presStyleCnt="0"/>
      <dgm:spPr/>
    </dgm:pt>
    <dgm:pt modelId="{D1CCBBB0-3A84-4658-BF0A-39FB28A94ABF}" type="pres">
      <dgm:prSet presAssocID="{2C146203-8863-41E6-B94A-06EA049880B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1770F-577D-41C8-975E-2442495D0F87}" type="pres">
      <dgm:prSet presAssocID="{1DB413A7-7262-4CB1-938D-487F3D703564}" presName="sibTrans" presStyleCnt="0"/>
      <dgm:spPr/>
    </dgm:pt>
    <dgm:pt modelId="{4FEE82DE-823F-4D80-82C6-6317BA26E841}" type="pres">
      <dgm:prSet presAssocID="{43354405-D1F4-4F9D-9A35-30CC4E4A81B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03F90C-6481-4AE7-8DCB-616DD8E9BEDF}" type="presOf" srcId="{A4211A4A-1F6C-4611-978D-CF55DF641D9B}" destId="{3B77668F-7351-49A4-B56E-98D9E22D4745}" srcOrd="0" destOrd="0" presId="urn:microsoft.com/office/officeart/2005/8/layout/default#1"/>
    <dgm:cxn modelId="{295816B0-FF2C-464D-84B5-2F5F32DACEBC}" srcId="{A4211A4A-1F6C-4611-978D-CF55DF641D9B}" destId="{4E6F9425-7B39-4619-8013-1CBD86573A5B}" srcOrd="3" destOrd="0" parTransId="{DAA3B28F-9B14-4980-8BF7-F8C05277A7EB}" sibTransId="{DFBF59F0-C179-4EF0-9F6F-2D8F7FB6F881}"/>
    <dgm:cxn modelId="{12D418E4-C63F-482C-B93C-2670B1F0CC58}" type="presOf" srcId="{2C146203-8863-41E6-B94A-06EA049880B6}" destId="{D1CCBBB0-3A84-4658-BF0A-39FB28A94ABF}" srcOrd="0" destOrd="0" presId="urn:microsoft.com/office/officeart/2005/8/layout/default#1"/>
    <dgm:cxn modelId="{E48402C5-7994-4E6B-A060-2562B09910F7}" srcId="{A4211A4A-1F6C-4611-978D-CF55DF641D9B}" destId="{2C146203-8863-41E6-B94A-06EA049880B6}" srcOrd="4" destOrd="0" parTransId="{7E257EB6-0FCB-439B-8A99-A449256999B4}" sibTransId="{1DB413A7-7262-4CB1-938D-487F3D703564}"/>
    <dgm:cxn modelId="{C3253F0F-9A91-4449-88B8-642E6B1F8744}" type="presOf" srcId="{4E6F9425-7B39-4619-8013-1CBD86573A5B}" destId="{4A28FF4C-0AEA-4F83-A1C0-BD35F749A810}" srcOrd="0" destOrd="0" presId="urn:microsoft.com/office/officeart/2005/8/layout/default#1"/>
    <dgm:cxn modelId="{CCB7CCF4-8D68-4B20-B17F-D9B39968D1B6}" srcId="{A4211A4A-1F6C-4611-978D-CF55DF641D9B}" destId="{4C18B375-B9F9-49C0-938A-19260DA3334F}" srcOrd="2" destOrd="0" parTransId="{71F4EFBC-39FB-49F4-9DBE-5F44AAB09E42}" sibTransId="{134D036C-28BF-4BC5-82CE-ADBCD8F74DDC}"/>
    <dgm:cxn modelId="{EA463C7E-D6C8-43B8-BC2F-D7FED3DF3A67}" type="presOf" srcId="{3EF88517-A6D1-4E16-A84E-9EB96335D8ED}" destId="{45175A33-7AF3-42A6-AE71-C499DB01BFA6}" srcOrd="0" destOrd="0" presId="urn:microsoft.com/office/officeart/2005/8/layout/default#1"/>
    <dgm:cxn modelId="{F80682B9-2D22-4CCE-ADA3-26483111A39C}" srcId="{A4211A4A-1F6C-4611-978D-CF55DF641D9B}" destId="{3EF88517-A6D1-4E16-A84E-9EB96335D8ED}" srcOrd="0" destOrd="0" parTransId="{449CFDE3-95B7-412A-8B4E-F4DF3B0667DB}" sibTransId="{4A857D2C-9DCF-42EC-B19C-69EFD03CB2A8}"/>
    <dgm:cxn modelId="{80D3AAC4-6F59-44E3-86A3-1C3B396EDD43}" srcId="{A4211A4A-1F6C-4611-978D-CF55DF641D9B}" destId="{F9FA36EE-2EE4-4E6C-B92A-FC6833632A07}" srcOrd="1" destOrd="0" parTransId="{CD30BDD2-B9A0-4722-90ED-3C47D80B89F1}" sibTransId="{20E39FDF-A419-49D7-97BB-E48181C5E518}"/>
    <dgm:cxn modelId="{11D59CD1-8F00-4A0A-A8F4-C76C07020E27}" type="presOf" srcId="{F9FA36EE-2EE4-4E6C-B92A-FC6833632A07}" destId="{368F4F8C-7512-422B-9F0C-1CEB12D3C927}" srcOrd="0" destOrd="0" presId="urn:microsoft.com/office/officeart/2005/8/layout/default#1"/>
    <dgm:cxn modelId="{9AE2A4D2-D39F-41F5-AB53-1DFE69C1C0EF}" type="presOf" srcId="{43354405-D1F4-4F9D-9A35-30CC4E4A81B3}" destId="{4FEE82DE-823F-4D80-82C6-6317BA26E841}" srcOrd="0" destOrd="0" presId="urn:microsoft.com/office/officeart/2005/8/layout/default#1"/>
    <dgm:cxn modelId="{E0717775-8AB2-4E77-B2B1-978D9F5CC0CB}" srcId="{A4211A4A-1F6C-4611-978D-CF55DF641D9B}" destId="{43354405-D1F4-4F9D-9A35-30CC4E4A81B3}" srcOrd="5" destOrd="0" parTransId="{CBE1C4E9-BF4D-42C1-9FED-F7A8F9AB45AA}" sibTransId="{05BAC248-6036-4DD5-AAE1-8B0532E8A783}"/>
    <dgm:cxn modelId="{A8A26F6D-5844-4C5F-8921-E142986990AC}" type="presOf" srcId="{4C18B375-B9F9-49C0-938A-19260DA3334F}" destId="{26B0AC0C-9685-4EED-B7DA-1EB7ECD65288}" srcOrd="0" destOrd="0" presId="urn:microsoft.com/office/officeart/2005/8/layout/default#1"/>
    <dgm:cxn modelId="{63BE41EF-E90D-4378-900F-EBB7739E1C48}" type="presParOf" srcId="{3B77668F-7351-49A4-B56E-98D9E22D4745}" destId="{45175A33-7AF3-42A6-AE71-C499DB01BFA6}" srcOrd="0" destOrd="0" presId="urn:microsoft.com/office/officeart/2005/8/layout/default#1"/>
    <dgm:cxn modelId="{8152B546-DE08-49BB-9A11-4970AE7AA518}" type="presParOf" srcId="{3B77668F-7351-49A4-B56E-98D9E22D4745}" destId="{B2A32915-B053-4E22-8321-32FCC0AB28A3}" srcOrd="1" destOrd="0" presId="urn:microsoft.com/office/officeart/2005/8/layout/default#1"/>
    <dgm:cxn modelId="{0538B3B8-787A-4F37-BB35-38883AFFEB20}" type="presParOf" srcId="{3B77668F-7351-49A4-B56E-98D9E22D4745}" destId="{368F4F8C-7512-422B-9F0C-1CEB12D3C927}" srcOrd="2" destOrd="0" presId="urn:microsoft.com/office/officeart/2005/8/layout/default#1"/>
    <dgm:cxn modelId="{A61CFBF5-72A1-4066-9E61-B63415ADC5FC}" type="presParOf" srcId="{3B77668F-7351-49A4-B56E-98D9E22D4745}" destId="{8FA98B43-2752-4270-B283-6853151E75D1}" srcOrd="3" destOrd="0" presId="urn:microsoft.com/office/officeart/2005/8/layout/default#1"/>
    <dgm:cxn modelId="{68A93A4F-A7AC-4CBE-9679-B6D22D715DEF}" type="presParOf" srcId="{3B77668F-7351-49A4-B56E-98D9E22D4745}" destId="{26B0AC0C-9685-4EED-B7DA-1EB7ECD65288}" srcOrd="4" destOrd="0" presId="urn:microsoft.com/office/officeart/2005/8/layout/default#1"/>
    <dgm:cxn modelId="{7A1518CB-EB8A-4B87-82AF-CCD404148551}" type="presParOf" srcId="{3B77668F-7351-49A4-B56E-98D9E22D4745}" destId="{6619CB3A-4B21-4EB2-AB02-86745DEAEC7A}" srcOrd="5" destOrd="0" presId="urn:microsoft.com/office/officeart/2005/8/layout/default#1"/>
    <dgm:cxn modelId="{F3CFB982-45EF-4E7A-A688-71BFA9CE391A}" type="presParOf" srcId="{3B77668F-7351-49A4-B56E-98D9E22D4745}" destId="{4A28FF4C-0AEA-4F83-A1C0-BD35F749A810}" srcOrd="6" destOrd="0" presId="urn:microsoft.com/office/officeart/2005/8/layout/default#1"/>
    <dgm:cxn modelId="{3B5F90F3-A835-40FA-AE1E-2D703B2DEFAA}" type="presParOf" srcId="{3B77668F-7351-49A4-B56E-98D9E22D4745}" destId="{1BC7BE0D-90E8-4679-BDD4-73335AB24516}" srcOrd="7" destOrd="0" presId="urn:microsoft.com/office/officeart/2005/8/layout/default#1"/>
    <dgm:cxn modelId="{611BFAFD-488C-4D9C-A61E-18B94F222D25}" type="presParOf" srcId="{3B77668F-7351-49A4-B56E-98D9E22D4745}" destId="{D1CCBBB0-3A84-4658-BF0A-39FB28A94ABF}" srcOrd="8" destOrd="0" presId="urn:microsoft.com/office/officeart/2005/8/layout/default#1"/>
    <dgm:cxn modelId="{6DAC881C-84D0-47E4-80DD-32008E4D93B9}" type="presParOf" srcId="{3B77668F-7351-49A4-B56E-98D9E22D4745}" destId="{B061770F-577D-41C8-975E-2442495D0F87}" srcOrd="9" destOrd="0" presId="urn:microsoft.com/office/officeart/2005/8/layout/default#1"/>
    <dgm:cxn modelId="{C88899C0-6658-4417-9911-57690BCDE9A6}" type="presParOf" srcId="{3B77668F-7351-49A4-B56E-98D9E22D4745}" destId="{4FEE82DE-823F-4D80-82C6-6317BA26E841}" srcOrd="10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C06648-F139-4BB4-AF69-842A006DB392}" type="doc">
      <dgm:prSet loTypeId="urn:microsoft.com/office/officeart/2005/8/layout/vProcess5" loCatId="process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B0029B3B-1B4B-4CA3-8AAC-EFCF0644B884}">
      <dgm:prSet custT="1"/>
      <dgm:spPr/>
      <dgm:t>
        <a:bodyPr/>
        <a:lstStyle/>
        <a:p>
          <a:pPr algn="ctr" rtl="0"/>
          <a:r>
            <a:rPr lang="uk-UA" sz="2000" b="1" i="0" cap="none" spc="0" dirty="0" smtClean="0">
              <a:ln w="0"/>
              <a:effectLst/>
              <a:latin typeface="Bookman Old Style" panose="02050604050505020204" pitchFamily="18" charset="0"/>
            </a:rPr>
            <a:t>Щоб вчити дітей – постійно вчися сам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33DD5232-4C5E-4DD6-BF93-4C2B1EEF3A4F}" type="parTrans" cxnId="{3B095566-5B37-44A6-91BD-300E0E30452B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929989F-FF62-47DD-80E9-FE860B833B4B}" type="sibTrans" cxnId="{3B095566-5B37-44A6-91BD-300E0E30452B}">
      <dgm:prSet custT="1"/>
      <dgm:spPr/>
      <dgm:t>
        <a:bodyPr/>
        <a:lstStyle/>
        <a:p>
          <a:pPr algn="ctr"/>
          <a:endParaRPr lang="ru-RU" sz="28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3388585-37F3-4978-9655-5F10EA9FD051}">
      <dgm:prSet custT="1"/>
      <dgm:spPr/>
      <dgm:t>
        <a:bodyPr/>
        <a:lstStyle/>
        <a:p>
          <a:pPr algn="ctr" rtl="0"/>
          <a:r>
            <a:rPr lang="uk-UA" sz="2000" b="1" i="0" cap="none" spc="0" dirty="0" smtClean="0">
              <a:ln w="0"/>
              <a:effectLst/>
              <a:latin typeface="Bookman Old Style" panose="02050604050505020204" pitchFamily="18" charset="0"/>
            </a:rPr>
            <a:t>Цінність знань - у їхньому практичному застосуванні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D45AF6FD-A691-4557-BFA3-36808C704160}" type="parTrans" cxnId="{2F35ED9E-C507-414D-B3AB-037AD4ACAC3A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F8BBE56C-3D96-43C5-AF6E-CE12E89BF53B}" type="sibTrans" cxnId="{2F35ED9E-C507-414D-B3AB-037AD4ACAC3A}">
      <dgm:prSet custT="1"/>
      <dgm:spPr/>
      <dgm:t>
        <a:bodyPr/>
        <a:lstStyle/>
        <a:p>
          <a:pPr algn="ctr"/>
          <a:endParaRPr lang="ru-RU" sz="28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1C8BAB9-CE76-40C7-B196-E5CE63E33BC2}">
      <dgm:prSet custT="1"/>
      <dgm:spPr/>
      <dgm:t>
        <a:bodyPr/>
        <a:lstStyle/>
        <a:p>
          <a:pPr algn="ctr" rtl="0"/>
          <a:r>
            <a:rPr lang="uk-UA" sz="2000" b="1" i="0" cap="none" spc="0" dirty="0" smtClean="0">
              <a:ln w="0"/>
              <a:effectLst/>
              <a:latin typeface="Bookman Old Style" panose="02050604050505020204" pitchFamily="18" charset="0"/>
            </a:rPr>
            <a:t>В кожній дитині є щось хороше – знайди його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EFB89551-8822-4C58-A38B-3F6CC4B0D607}" type="parTrans" cxnId="{37223A11-7BB2-41D0-A75B-D6A1067E4C43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5C8D4924-1961-4A64-AAD9-7B4E231C2FBB}" type="sibTrans" cxnId="{37223A11-7BB2-41D0-A75B-D6A1067E4C43}">
      <dgm:prSet custT="1"/>
      <dgm:spPr/>
      <dgm:t>
        <a:bodyPr/>
        <a:lstStyle/>
        <a:p>
          <a:pPr algn="ctr"/>
          <a:endParaRPr lang="ru-RU" sz="28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B1B339FE-60A4-4725-B37D-C776C6D2F319}">
      <dgm:prSet custT="1"/>
      <dgm:spPr/>
      <dgm:t>
        <a:bodyPr/>
        <a:lstStyle/>
        <a:p>
          <a:pPr algn="ctr" rtl="0"/>
          <a:r>
            <a:rPr lang="uk-UA" sz="2000" b="1" i="0" cap="none" spc="0" dirty="0" smtClean="0">
              <a:ln w="0"/>
              <a:effectLst/>
              <a:latin typeface="Bookman Old Style" panose="02050604050505020204" pitchFamily="18" charset="0"/>
            </a:rPr>
            <a:t>Дитина повинна реально оцінювати себе – це запорука успіху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A00CA987-B24B-4F32-B617-ED3E007E17D9}" type="parTrans" cxnId="{68EFF9C0-6935-4C73-B8AC-D6D8E77798E8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98717826-4A3E-4D60-9C57-1EC37E103D86}" type="sibTrans" cxnId="{68EFF9C0-6935-4C73-B8AC-D6D8E77798E8}">
      <dgm:prSet custT="1"/>
      <dgm:spPr/>
      <dgm:t>
        <a:bodyPr/>
        <a:lstStyle/>
        <a:p>
          <a:pPr algn="ctr"/>
          <a:endParaRPr lang="ru-RU" sz="28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FBA2E8E0-3A13-4225-87A2-3BF73266172D}">
      <dgm:prSet custT="1"/>
      <dgm:spPr/>
      <dgm:t>
        <a:bodyPr/>
        <a:lstStyle/>
        <a:p>
          <a:pPr algn="ctr" rtl="0"/>
          <a:r>
            <a:rPr lang="uk-UA" sz="2000" b="1" i="0" cap="none" spc="0" dirty="0" smtClean="0">
              <a:ln w="0"/>
              <a:effectLst/>
              <a:latin typeface="Bookman Old Style" panose="02050604050505020204" pitchFamily="18" charset="0"/>
            </a:rPr>
            <a:t>Добрий гумор – помічник вчителя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452DD4F1-AD83-4C3C-A1C5-A86138AF45E4}" type="parTrans" cxnId="{2980CBDA-6306-4AF2-9FC1-59FA6524DEAB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B4F13E8-DFAB-442D-8D48-A924AF692FEF}" type="sibTrans" cxnId="{2980CBDA-6306-4AF2-9FC1-59FA6524DEAB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995FF8C9-9BBD-40F5-B8FF-5DBB49874C45}" type="pres">
      <dgm:prSet presAssocID="{41C06648-F139-4BB4-AF69-842A006DB39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DAD13A-5F10-4811-997C-191F7FDCE6FE}" type="pres">
      <dgm:prSet presAssocID="{41C06648-F139-4BB4-AF69-842A006DB392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F9B3AFAB-F4D2-4F22-AF87-EFB2BB5E5096}" type="pres">
      <dgm:prSet presAssocID="{41C06648-F139-4BB4-AF69-842A006DB392}" presName="FiveNodes_1" presStyleLbl="node1" presStyleIdx="0" presStyleCnt="5" custLinFactNeighborX="-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61839-3409-49DC-ADDD-1F0F049D88F4}" type="pres">
      <dgm:prSet presAssocID="{41C06648-F139-4BB4-AF69-842A006DB392}" presName="FiveNodes_2" presStyleLbl="node1" presStyleIdx="1" presStyleCnt="5" custLinFactNeighborX="280" custLinFactNeighborY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DD6AA-016B-4558-B74D-FF05583A7CB9}" type="pres">
      <dgm:prSet presAssocID="{41C06648-F139-4BB4-AF69-842A006DB39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94BE8-5157-483B-95F6-258A20A924DC}" type="pres">
      <dgm:prSet presAssocID="{41C06648-F139-4BB4-AF69-842A006DB39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88596-C81D-464D-A7B5-879B645E411B}" type="pres">
      <dgm:prSet presAssocID="{41C06648-F139-4BB4-AF69-842A006DB39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24CD9-05AD-4903-BF63-52250412EDF0}" type="pres">
      <dgm:prSet presAssocID="{41C06648-F139-4BB4-AF69-842A006DB39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C2760-5D3E-4173-AA94-5204A4772AF2}" type="pres">
      <dgm:prSet presAssocID="{41C06648-F139-4BB4-AF69-842A006DB39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5BD72-A23E-4AC5-8E7A-2111A5D22BE0}" type="pres">
      <dgm:prSet presAssocID="{41C06648-F139-4BB4-AF69-842A006DB39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425AD-6E9B-4E6E-BB7D-59271DF57B5D}" type="pres">
      <dgm:prSet presAssocID="{41C06648-F139-4BB4-AF69-842A006DB39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9F7A1-CD0D-4A70-89C0-D46A51C3720A}" type="pres">
      <dgm:prSet presAssocID="{41C06648-F139-4BB4-AF69-842A006DB39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7010C-E77F-400D-8B95-B30B254FAFC0}" type="pres">
      <dgm:prSet presAssocID="{41C06648-F139-4BB4-AF69-842A006DB39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42487-ADE1-4747-82A8-1C99D433D0B7}" type="pres">
      <dgm:prSet presAssocID="{41C06648-F139-4BB4-AF69-842A006DB39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F0F5A-71C1-4BF2-B904-ACE9C256792D}" type="pres">
      <dgm:prSet presAssocID="{41C06648-F139-4BB4-AF69-842A006DB39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DAEA0-8E14-4AA1-A876-8FC21AA1D91E}" type="pres">
      <dgm:prSet presAssocID="{41C06648-F139-4BB4-AF69-842A006DB39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80CBDA-6306-4AF2-9FC1-59FA6524DEAB}" srcId="{41C06648-F139-4BB4-AF69-842A006DB392}" destId="{FBA2E8E0-3A13-4225-87A2-3BF73266172D}" srcOrd="4" destOrd="0" parTransId="{452DD4F1-AD83-4C3C-A1C5-A86138AF45E4}" sibTransId="{3B4F13E8-DFAB-442D-8D48-A924AF692FEF}"/>
    <dgm:cxn modelId="{09BDBED6-15ED-4500-A97F-E1508B7AF8E4}" type="presOf" srcId="{98717826-4A3E-4D60-9C57-1EC37E103D86}" destId="{F50425AD-6E9B-4E6E-BB7D-59271DF57B5D}" srcOrd="0" destOrd="0" presId="urn:microsoft.com/office/officeart/2005/8/layout/vProcess5"/>
    <dgm:cxn modelId="{DE60F1B9-C9DE-453A-8B4D-40605A67298D}" type="presOf" srcId="{B1B339FE-60A4-4725-B37D-C776C6D2F319}" destId="{83194BE8-5157-483B-95F6-258A20A924DC}" srcOrd="0" destOrd="0" presId="urn:microsoft.com/office/officeart/2005/8/layout/vProcess5"/>
    <dgm:cxn modelId="{9D933A30-443F-4439-9B6A-3F4C8C3F8D45}" type="presOf" srcId="{B1B339FE-60A4-4725-B37D-C776C6D2F319}" destId="{2D5F0F5A-71C1-4BF2-B904-ACE9C256792D}" srcOrd="1" destOrd="0" presId="urn:microsoft.com/office/officeart/2005/8/layout/vProcess5"/>
    <dgm:cxn modelId="{CB0C0DB8-85F4-4523-AA33-38E55DB04E3F}" type="presOf" srcId="{31C8BAB9-CE76-40C7-B196-E5CE63E33BC2}" destId="{7DD42487-ADE1-4747-82A8-1C99D433D0B7}" srcOrd="1" destOrd="0" presId="urn:microsoft.com/office/officeart/2005/8/layout/vProcess5"/>
    <dgm:cxn modelId="{3B095566-5B37-44A6-91BD-300E0E30452B}" srcId="{41C06648-F139-4BB4-AF69-842A006DB392}" destId="{B0029B3B-1B4B-4CA3-8AAC-EFCF0644B884}" srcOrd="0" destOrd="0" parTransId="{33DD5232-4C5E-4DD6-BF93-4C2B1EEF3A4F}" sibTransId="{4929989F-FF62-47DD-80E9-FE860B833B4B}"/>
    <dgm:cxn modelId="{7C8D130B-789E-4A32-BD0A-ACA616E37557}" type="presOf" srcId="{FBA2E8E0-3A13-4225-87A2-3BF73266172D}" destId="{6D788596-C81D-464D-A7B5-879B645E411B}" srcOrd="0" destOrd="0" presId="urn:microsoft.com/office/officeart/2005/8/layout/vProcess5"/>
    <dgm:cxn modelId="{8362066D-22DF-4046-AE2C-0BA82B4B5ECD}" type="presOf" srcId="{43388585-37F3-4978-9655-5F10EA9FD051}" destId="{6BF61839-3409-49DC-ADDD-1F0F049D88F4}" srcOrd="0" destOrd="0" presId="urn:microsoft.com/office/officeart/2005/8/layout/vProcess5"/>
    <dgm:cxn modelId="{2F35ED9E-C507-414D-B3AB-037AD4ACAC3A}" srcId="{41C06648-F139-4BB4-AF69-842A006DB392}" destId="{43388585-37F3-4978-9655-5F10EA9FD051}" srcOrd="1" destOrd="0" parTransId="{D45AF6FD-A691-4557-BFA3-36808C704160}" sibTransId="{F8BBE56C-3D96-43C5-AF6E-CE12E89BF53B}"/>
    <dgm:cxn modelId="{FC35ECFC-2E37-48E1-B9A1-02254CFA4C96}" type="presOf" srcId="{5C8D4924-1961-4A64-AAD9-7B4E231C2FBB}" destId="{C8C5BD72-A23E-4AC5-8E7A-2111A5D22BE0}" srcOrd="0" destOrd="0" presId="urn:microsoft.com/office/officeart/2005/8/layout/vProcess5"/>
    <dgm:cxn modelId="{F0AAEAA2-3CA6-423F-B485-510BC9055623}" type="presOf" srcId="{F8BBE56C-3D96-43C5-AF6E-CE12E89BF53B}" destId="{EB8C2760-5D3E-4173-AA94-5204A4772AF2}" srcOrd="0" destOrd="0" presId="urn:microsoft.com/office/officeart/2005/8/layout/vProcess5"/>
    <dgm:cxn modelId="{21C93FA2-ADCC-4670-9C70-1E3D63C33498}" type="presOf" srcId="{31C8BAB9-CE76-40C7-B196-E5CE63E33BC2}" destId="{20CDD6AA-016B-4558-B74D-FF05583A7CB9}" srcOrd="0" destOrd="0" presId="urn:microsoft.com/office/officeart/2005/8/layout/vProcess5"/>
    <dgm:cxn modelId="{556CE1F7-E35B-473D-99FD-E04728F264AD}" type="presOf" srcId="{B0029B3B-1B4B-4CA3-8AAC-EFCF0644B884}" destId="{F9B3AFAB-F4D2-4F22-AF87-EFB2BB5E5096}" srcOrd="0" destOrd="0" presId="urn:microsoft.com/office/officeart/2005/8/layout/vProcess5"/>
    <dgm:cxn modelId="{7EE743E9-2A13-4326-A2BC-27428B4E6C8D}" type="presOf" srcId="{4929989F-FF62-47DD-80E9-FE860B833B4B}" destId="{58E24CD9-05AD-4903-BF63-52250412EDF0}" srcOrd="0" destOrd="0" presId="urn:microsoft.com/office/officeart/2005/8/layout/vProcess5"/>
    <dgm:cxn modelId="{7749ADF6-3BE5-4635-AEBC-492DA7B2865E}" type="presOf" srcId="{41C06648-F139-4BB4-AF69-842A006DB392}" destId="{995FF8C9-9BBD-40F5-B8FF-5DBB49874C45}" srcOrd="0" destOrd="0" presId="urn:microsoft.com/office/officeart/2005/8/layout/vProcess5"/>
    <dgm:cxn modelId="{E9731B46-336E-40EB-A602-686E157E01BC}" type="presOf" srcId="{43388585-37F3-4978-9655-5F10EA9FD051}" destId="{A897010C-E77F-400D-8B95-B30B254FAFC0}" srcOrd="1" destOrd="0" presId="urn:microsoft.com/office/officeart/2005/8/layout/vProcess5"/>
    <dgm:cxn modelId="{C60D26BF-9C79-4FCD-9FBA-7869CA38C825}" type="presOf" srcId="{B0029B3B-1B4B-4CA3-8AAC-EFCF0644B884}" destId="{8139F7A1-CD0D-4A70-89C0-D46A51C3720A}" srcOrd="1" destOrd="0" presId="urn:microsoft.com/office/officeart/2005/8/layout/vProcess5"/>
    <dgm:cxn modelId="{68EFF9C0-6935-4C73-B8AC-D6D8E77798E8}" srcId="{41C06648-F139-4BB4-AF69-842A006DB392}" destId="{B1B339FE-60A4-4725-B37D-C776C6D2F319}" srcOrd="3" destOrd="0" parTransId="{A00CA987-B24B-4F32-B617-ED3E007E17D9}" sibTransId="{98717826-4A3E-4D60-9C57-1EC37E103D86}"/>
    <dgm:cxn modelId="{36F53C45-5DDB-4CA8-AD3A-A8637DB91AEA}" type="presOf" srcId="{FBA2E8E0-3A13-4225-87A2-3BF73266172D}" destId="{F99DAEA0-8E14-4AA1-A876-8FC21AA1D91E}" srcOrd="1" destOrd="0" presId="urn:microsoft.com/office/officeart/2005/8/layout/vProcess5"/>
    <dgm:cxn modelId="{37223A11-7BB2-41D0-A75B-D6A1067E4C43}" srcId="{41C06648-F139-4BB4-AF69-842A006DB392}" destId="{31C8BAB9-CE76-40C7-B196-E5CE63E33BC2}" srcOrd="2" destOrd="0" parTransId="{EFB89551-8822-4C58-A38B-3F6CC4B0D607}" sibTransId="{5C8D4924-1961-4A64-AAD9-7B4E231C2FBB}"/>
    <dgm:cxn modelId="{0CEF28C1-6884-4BC6-8BDD-2697613C30AD}" type="presParOf" srcId="{995FF8C9-9BBD-40F5-B8FF-5DBB49874C45}" destId="{BDDAD13A-5F10-4811-997C-191F7FDCE6FE}" srcOrd="0" destOrd="0" presId="urn:microsoft.com/office/officeart/2005/8/layout/vProcess5"/>
    <dgm:cxn modelId="{26EBA393-3489-4F99-897F-7F8B021A3ACD}" type="presParOf" srcId="{995FF8C9-9BBD-40F5-B8FF-5DBB49874C45}" destId="{F9B3AFAB-F4D2-4F22-AF87-EFB2BB5E5096}" srcOrd="1" destOrd="0" presId="urn:microsoft.com/office/officeart/2005/8/layout/vProcess5"/>
    <dgm:cxn modelId="{99F7A53A-C0B0-4A6A-A2E9-5995F629CF5F}" type="presParOf" srcId="{995FF8C9-9BBD-40F5-B8FF-5DBB49874C45}" destId="{6BF61839-3409-49DC-ADDD-1F0F049D88F4}" srcOrd="2" destOrd="0" presId="urn:microsoft.com/office/officeart/2005/8/layout/vProcess5"/>
    <dgm:cxn modelId="{BFB12ECC-E7C9-47C6-A045-40700DED9B16}" type="presParOf" srcId="{995FF8C9-9BBD-40F5-B8FF-5DBB49874C45}" destId="{20CDD6AA-016B-4558-B74D-FF05583A7CB9}" srcOrd="3" destOrd="0" presId="urn:microsoft.com/office/officeart/2005/8/layout/vProcess5"/>
    <dgm:cxn modelId="{8AC11FB6-7FB1-431B-AF95-F2E80B69A18B}" type="presParOf" srcId="{995FF8C9-9BBD-40F5-B8FF-5DBB49874C45}" destId="{83194BE8-5157-483B-95F6-258A20A924DC}" srcOrd="4" destOrd="0" presId="urn:microsoft.com/office/officeart/2005/8/layout/vProcess5"/>
    <dgm:cxn modelId="{DD148383-683B-48FB-A21F-59335D9E1E55}" type="presParOf" srcId="{995FF8C9-9BBD-40F5-B8FF-5DBB49874C45}" destId="{6D788596-C81D-464D-A7B5-879B645E411B}" srcOrd="5" destOrd="0" presId="urn:microsoft.com/office/officeart/2005/8/layout/vProcess5"/>
    <dgm:cxn modelId="{A0AA7B75-7409-4472-B1E0-62AE68BE5790}" type="presParOf" srcId="{995FF8C9-9BBD-40F5-B8FF-5DBB49874C45}" destId="{58E24CD9-05AD-4903-BF63-52250412EDF0}" srcOrd="6" destOrd="0" presId="urn:microsoft.com/office/officeart/2005/8/layout/vProcess5"/>
    <dgm:cxn modelId="{FD3E75B3-EA7A-4DBB-BDDA-66E867AD3B74}" type="presParOf" srcId="{995FF8C9-9BBD-40F5-B8FF-5DBB49874C45}" destId="{EB8C2760-5D3E-4173-AA94-5204A4772AF2}" srcOrd="7" destOrd="0" presId="urn:microsoft.com/office/officeart/2005/8/layout/vProcess5"/>
    <dgm:cxn modelId="{CBEBA961-B72E-4BBE-88DB-DB4B318D4DF2}" type="presParOf" srcId="{995FF8C9-9BBD-40F5-B8FF-5DBB49874C45}" destId="{C8C5BD72-A23E-4AC5-8E7A-2111A5D22BE0}" srcOrd="8" destOrd="0" presId="urn:microsoft.com/office/officeart/2005/8/layout/vProcess5"/>
    <dgm:cxn modelId="{890AA94B-41D3-42B2-8996-42F631CD12DB}" type="presParOf" srcId="{995FF8C9-9BBD-40F5-B8FF-5DBB49874C45}" destId="{F50425AD-6E9B-4E6E-BB7D-59271DF57B5D}" srcOrd="9" destOrd="0" presId="urn:microsoft.com/office/officeart/2005/8/layout/vProcess5"/>
    <dgm:cxn modelId="{7B007042-8225-4203-91CE-EF7EF5855A2C}" type="presParOf" srcId="{995FF8C9-9BBD-40F5-B8FF-5DBB49874C45}" destId="{8139F7A1-CD0D-4A70-89C0-D46A51C3720A}" srcOrd="10" destOrd="0" presId="urn:microsoft.com/office/officeart/2005/8/layout/vProcess5"/>
    <dgm:cxn modelId="{F4096FCC-F4B0-4A8A-991F-A2F592C4D1E2}" type="presParOf" srcId="{995FF8C9-9BBD-40F5-B8FF-5DBB49874C45}" destId="{A897010C-E77F-400D-8B95-B30B254FAFC0}" srcOrd="11" destOrd="0" presId="urn:microsoft.com/office/officeart/2005/8/layout/vProcess5"/>
    <dgm:cxn modelId="{264DE4A7-056C-40AD-84B4-66D3844C6374}" type="presParOf" srcId="{995FF8C9-9BBD-40F5-B8FF-5DBB49874C45}" destId="{7DD42487-ADE1-4747-82A8-1C99D433D0B7}" srcOrd="12" destOrd="0" presId="urn:microsoft.com/office/officeart/2005/8/layout/vProcess5"/>
    <dgm:cxn modelId="{FF6C782E-688F-49B0-B25D-38284C719936}" type="presParOf" srcId="{995FF8C9-9BBD-40F5-B8FF-5DBB49874C45}" destId="{2D5F0F5A-71C1-4BF2-B904-ACE9C256792D}" srcOrd="13" destOrd="0" presId="urn:microsoft.com/office/officeart/2005/8/layout/vProcess5"/>
    <dgm:cxn modelId="{944BD659-EE1A-4935-AD46-1AC70CC60477}" type="presParOf" srcId="{995FF8C9-9BBD-40F5-B8FF-5DBB49874C45}" destId="{F99DAEA0-8E14-4AA1-A876-8FC21AA1D91E}" srcOrd="14" destOrd="0" presId="urn:microsoft.com/office/officeart/2005/8/layout/vProcess5"/>
  </dgm:cxnLst>
  <dgm:bg>
    <a:effectLst>
      <a:glow rad="228600">
        <a:schemeClr val="accent4">
          <a:satMod val="175000"/>
          <a:alpha val="40000"/>
        </a:schemeClr>
      </a:glow>
      <a:innerShdw blurRad="114300">
        <a:prstClr val="black"/>
      </a:innerShdw>
    </a:effectLst>
  </dgm:bg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75A33-7AF3-42A6-AE71-C499DB01BFA6}">
      <dsp:nvSpPr>
        <dsp:cNvPr id="0" name=""/>
        <dsp:cNvSpPr/>
      </dsp:nvSpPr>
      <dsp:spPr>
        <a:xfrm>
          <a:off x="0" y="551999"/>
          <a:ext cx="2629672" cy="157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i="0" kern="1200"/>
            <a:t>Створення інклюзивного освітнього середовища:</a:t>
          </a:r>
          <a:endParaRPr lang="uk-UA" sz="2300" kern="1200"/>
        </a:p>
      </dsp:txBody>
      <dsp:txXfrm>
        <a:off x="0" y="551999"/>
        <a:ext cx="2629672" cy="1577803"/>
      </dsp:txXfrm>
    </dsp:sp>
    <dsp:sp modelId="{368F4F8C-7512-422B-9F0C-1CEB12D3C927}">
      <dsp:nvSpPr>
        <dsp:cNvPr id="0" name=""/>
        <dsp:cNvSpPr/>
      </dsp:nvSpPr>
      <dsp:spPr>
        <a:xfrm>
          <a:off x="2892640" y="551999"/>
          <a:ext cx="2629672" cy="157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i="0" kern="1200" dirty="0"/>
            <a:t>Розвиток </a:t>
          </a:r>
          <a:r>
            <a:rPr lang="ru-RU" sz="2300" b="1" i="0" kern="1200" dirty="0" err="1"/>
            <a:t>соціальних</a:t>
          </a:r>
          <a:r>
            <a:rPr lang="ru-RU" sz="2300" b="1" i="0" kern="1200" dirty="0"/>
            <a:t> </a:t>
          </a:r>
          <a:r>
            <a:rPr lang="ru-RU" sz="2300" b="1" i="0" kern="1200" dirty="0" err="1"/>
            <a:t>навичок</a:t>
          </a:r>
          <a:r>
            <a:rPr lang="ru-RU" sz="2300" b="1" i="0" kern="1200" dirty="0"/>
            <a:t>:</a:t>
          </a:r>
          <a:endParaRPr lang="uk-UA" sz="2300" kern="1200" dirty="0"/>
        </a:p>
      </dsp:txBody>
      <dsp:txXfrm>
        <a:off x="2892640" y="551999"/>
        <a:ext cx="2629672" cy="1577803"/>
      </dsp:txXfrm>
    </dsp:sp>
    <dsp:sp modelId="{26B0AC0C-9685-4EED-B7DA-1EB7ECD65288}">
      <dsp:nvSpPr>
        <dsp:cNvPr id="0" name=""/>
        <dsp:cNvSpPr/>
      </dsp:nvSpPr>
      <dsp:spPr>
        <a:xfrm>
          <a:off x="5785280" y="551999"/>
          <a:ext cx="2629672" cy="157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i="0" kern="1200"/>
            <a:t>Індивідуалізація навчання:</a:t>
          </a:r>
          <a:endParaRPr lang="uk-UA" sz="2300" kern="1200"/>
        </a:p>
      </dsp:txBody>
      <dsp:txXfrm>
        <a:off x="5785280" y="551999"/>
        <a:ext cx="2629672" cy="1577803"/>
      </dsp:txXfrm>
    </dsp:sp>
    <dsp:sp modelId="{4A28FF4C-0AEA-4F83-A1C0-BD35F749A810}">
      <dsp:nvSpPr>
        <dsp:cNvPr id="0" name=""/>
        <dsp:cNvSpPr/>
      </dsp:nvSpPr>
      <dsp:spPr>
        <a:xfrm>
          <a:off x="0" y="2392770"/>
          <a:ext cx="2629672" cy="157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i="0" kern="1200" dirty="0"/>
            <a:t>Розвиток </a:t>
          </a:r>
          <a:r>
            <a:rPr lang="ru-RU" sz="2300" b="1" i="0" kern="1200" dirty="0" err="1"/>
            <a:t>практичних</a:t>
          </a:r>
          <a:r>
            <a:rPr lang="ru-RU" sz="2300" b="1" i="0" kern="1200" dirty="0"/>
            <a:t> </a:t>
          </a:r>
          <a:r>
            <a:rPr lang="ru-RU" sz="2300" b="1" i="0" kern="1200" dirty="0" err="1"/>
            <a:t>навичок</a:t>
          </a:r>
          <a:r>
            <a:rPr lang="ru-RU" sz="2300" b="1" i="0" kern="1200" dirty="0"/>
            <a:t>:</a:t>
          </a:r>
          <a:endParaRPr lang="uk-UA" sz="2300" kern="1200" dirty="0"/>
        </a:p>
      </dsp:txBody>
      <dsp:txXfrm>
        <a:off x="0" y="2392770"/>
        <a:ext cx="2629672" cy="1577803"/>
      </dsp:txXfrm>
    </dsp:sp>
    <dsp:sp modelId="{D1CCBBB0-3A84-4658-BF0A-39FB28A94ABF}">
      <dsp:nvSpPr>
        <dsp:cNvPr id="0" name=""/>
        <dsp:cNvSpPr/>
      </dsp:nvSpPr>
      <dsp:spPr>
        <a:xfrm>
          <a:off x="2892640" y="2392770"/>
          <a:ext cx="2629672" cy="157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i="0" kern="1200"/>
            <a:t>Залучення інтерактивних методів:</a:t>
          </a:r>
          <a:endParaRPr lang="uk-UA" sz="2300" kern="1200"/>
        </a:p>
      </dsp:txBody>
      <dsp:txXfrm>
        <a:off x="2892640" y="2392770"/>
        <a:ext cx="2629672" cy="1577803"/>
      </dsp:txXfrm>
    </dsp:sp>
    <dsp:sp modelId="{4FEE82DE-823F-4D80-82C6-6317BA26E841}">
      <dsp:nvSpPr>
        <dsp:cNvPr id="0" name=""/>
        <dsp:cNvSpPr/>
      </dsp:nvSpPr>
      <dsp:spPr>
        <a:xfrm>
          <a:off x="5785280" y="2392770"/>
          <a:ext cx="2629672" cy="1577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i="0" kern="1200"/>
            <a:t>Співпраця з батьками та фахівцями:</a:t>
          </a:r>
          <a:endParaRPr lang="uk-UA" sz="2300" kern="1200"/>
        </a:p>
      </dsp:txBody>
      <dsp:txXfrm>
        <a:off x="5785280" y="2392770"/>
        <a:ext cx="2629672" cy="1577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:notes"/>
          <p:cNvSpPr txBox="1">
            <a:spLocks noGrp="1"/>
          </p:cNvSpPr>
          <p:nvPr>
            <p:ph type="body" idx="1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1" name="Google Shape;35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:notes"/>
          <p:cNvSpPr txBox="1">
            <a:spLocks noGrp="1"/>
          </p:cNvSpPr>
          <p:nvPr>
            <p:ph type="body" idx="1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90625"/>
            <a:ext cx="4286250" cy="3214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2:notes"/>
          <p:cNvSpPr txBox="1">
            <a:spLocks noGrp="1"/>
          </p:cNvSpPr>
          <p:nvPr>
            <p:ph type="body" idx="1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90625"/>
            <a:ext cx="4286250" cy="3214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2:notes"/>
          <p:cNvSpPr txBox="1">
            <a:spLocks noGrp="1"/>
          </p:cNvSpPr>
          <p:nvPr>
            <p:ph type="body" idx="1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90625"/>
            <a:ext cx="4286250" cy="3214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="" xmlns:p14="http://schemas.microsoft.com/office/powerpoint/2010/main" val="1069045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4:notes"/>
          <p:cNvSpPr txBox="1">
            <a:spLocks noGrp="1"/>
          </p:cNvSpPr>
          <p:nvPr>
            <p:ph type="body" idx="1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90625"/>
            <a:ext cx="4286250" cy="3214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5:notes"/>
          <p:cNvSpPr txBox="1">
            <a:spLocks noGrp="1"/>
          </p:cNvSpPr>
          <p:nvPr>
            <p:ph type="body" idx="1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90625"/>
            <a:ext cx="4286250" cy="3214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6:notes"/>
          <p:cNvSpPr txBox="1">
            <a:spLocks noGrp="1"/>
          </p:cNvSpPr>
          <p:nvPr>
            <p:ph type="body" idx="1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>
            <a:spLocks noGrp="1"/>
          </p:cNvSpPr>
          <p:nvPr>
            <p:ph type="body" idx="1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90625"/>
            <a:ext cx="4286250" cy="3214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7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ертикальний текст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ий заголовок і текст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3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3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8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’єкти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та вміст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ише заголовок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розділу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рівняння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7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7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ий слайд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міст і підпис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8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і підпис">
  <p:cSld name="Рисунок і підпис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8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8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/>
          <p:nvPr/>
        </p:nvSpPr>
        <p:spPr>
          <a:xfrm rot="21341171">
            <a:off x="1657599" y="931640"/>
            <a:ext cx="4097865" cy="313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endParaRPr sz="2400" b="1" i="0" u="none" strike="noStrike" dirty="0">
              <a:ln/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ru-RU" sz="3600" b="1" i="0" u="none" strike="noStrike" dirty="0">
                <a:ln/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ПОРТФОЛІО</a:t>
            </a:r>
            <a:r>
              <a:rPr lang="ru-RU" sz="2400" b="1" i="0" u="none" strike="noStrike" dirty="0">
                <a:ln/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2400" b="1" i="0" u="none" strike="noStrike" dirty="0">
                <a:ln/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3200" b="1" i="1" u="none" strike="noStrike" dirty="0" err="1">
                <a:ln/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вчителя</a:t>
            </a:r>
            <a:r>
              <a:rPr lang="ru-RU" sz="3200" b="1" i="1" u="none" strike="noStrike" dirty="0">
                <a:ln/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ru-RU" sz="3200" b="1" i="1" dirty="0" smtClean="0">
                <a:ln/>
                <a:solidFill>
                  <a:schemeClr val="accent4"/>
                </a:solidFill>
              </a:rPr>
              <a:t>трудового </a:t>
            </a:r>
            <a:r>
              <a:rPr lang="ru-RU" sz="3200" b="1" i="1" dirty="0" err="1" smtClean="0">
                <a:ln/>
                <a:solidFill>
                  <a:schemeClr val="accent4"/>
                </a:solidFill>
              </a:rPr>
              <a:t>навчання</a:t>
            </a:r>
            <a:r>
              <a:rPr lang="ru-RU" sz="3200" b="1" i="1" u="none" strike="noStrike" dirty="0" smtClean="0">
                <a:ln/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1" i="1" u="none" strike="noStrike" dirty="0">
              <a:ln/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endParaRPr sz="2400" b="1" i="0" u="none" strike="noStrike" dirty="0">
              <a:ln/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 rot="21328595">
            <a:off x="1736620" y="3093267"/>
            <a:ext cx="39398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Ткач  Віри Дмитрівни</a:t>
            </a:r>
            <a:endParaRPr sz="2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7B51499-6B85-4BDA-9D60-8117A3E9E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02"/>
          <a:stretch/>
        </p:blipFill>
        <p:spPr>
          <a:xfrm>
            <a:off x="5771103" y="200236"/>
            <a:ext cx="3211052" cy="27406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 l="27442" t="21350" r="28272"/>
          <a:stretch>
            <a:fillRect/>
          </a:stretch>
        </p:blipFill>
        <p:spPr bwMode="auto">
          <a:xfrm>
            <a:off x="1671376" y="379828"/>
            <a:ext cx="6262802" cy="578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8741" t="20722" r="19347"/>
          <a:stretch>
            <a:fillRect/>
          </a:stretch>
        </p:blipFill>
        <p:spPr bwMode="auto">
          <a:xfrm>
            <a:off x="651803" y="649124"/>
            <a:ext cx="8055429" cy="549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2"/>
          <p:cNvSpPr/>
          <p:nvPr/>
        </p:nvSpPr>
        <p:spPr>
          <a:xfrm>
            <a:off x="691664" y="78501"/>
            <a:ext cx="5823851" cy="657037"/>
          </a:xfrm>
          <a:prstGeom prst="roundRect">
            <a:avLst>
              <a:gd name="adj" fmla="val 242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1" dirty="0" err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Мої</a:t>
            </a:r>
            <a:r>
              <a:rPr lang="ru-RU" sz="3000" i="1" dirty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 нагороди</a:t>
            </a:r>
            <a:endParaRPr sz="3000" b="0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5842" name="Picture 2" descr="C:\Users\Vera\Downloads\Грамота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760" y="942535"/>
            <a:ext cx="3995225" cy="5683348"/>
          </a:xfrm>
          <a:prstGeom prst="rect">
            <a:avLst/>
          </a:prstGeom>
          <a:noFill/>
        </p:spPr>
      </p:pic>
      <p:pic>
        <p:nvPicPr>
          <p:cNvPr id="35844" name="Picture 4" descr="C:\Users\Vera\Downloads\Подя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970671"/>
            <a:ext cx="4881488" cy="5711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960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uk-UA" dirty="0" smtClean="0"/>
              <a:t>                      Мої нагороди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825625"/>
            <a:ext cx="7886700" cy="435133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6322" name="Picture 2" descr="C:\Users\Vera\Downloads\Грамота.jpg"/>
          <p:cNvPicPr>
            <a:picLocks noChangeAspect="1" noChangeArrowheads="1"/>
          </p:cNvPicPr>
          <p:nvPr/>
        </p:nvPicPr>
        <p:blipFill>
          <a:blip r:embed="rId2"/>
          <a:srcRect r="-236"/>
          <a:stretch>
            <a:fillRect/>
          </a:stretch>
        </p:blipFill>
        <p:spPr bwMode="auto">
          <a:xfrm rot="5340000">
            <a:off x="1893590" y="1824861"/>
            <a:ext cx="5330148" cy="4334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/>
          <p:nvPr/>
        </p:nvSpPr>
        <p:spPr>
          <a:xfrm>
            <a:off x="1651211" y="228032"/>
            <a:ext cx="4562475" cy="616380"/>
          </a:xfrm>
          <a:prstGeom prst="roundRect">
            <a:avLst>
              <a:gd name="adj" fmla="val 242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Життєве кредо</a:t>
            </a:r>
            <a:endParaRPr sz="3300" i="1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21" name="Google Shape;12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0462" y="1610449"/>
            <a:ext cx="3430694" cy="331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4"/>
          <p:cNvSpPr/>
          <p:nvPr/>
        </p:nvSpPr>
        <p:spPr>
          <a:xfrm>
            <a:off x="248089" y="1422122"/>
            <a:ext cx="4708838" cy="3313175"/>
          </a:xfrm>
          <a:prstGeom prst="verticalScroll">
            <a:avLst>
              <a:gd name="adj" fmla="val 12243"/>
            </a:avLst>
          </a:prstGeom>
          <a:solidFill>
            <a:schemeClr val="lt1"/>
          </a:solidFill>
          <a:ln w="19050" cap="rnd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algn="ctr">
              <a:tabLst>
                <a:tab pos="1887538" algn="l"/>
              </a:tabLst>
            </a:pPr>
            <a:r>
              <a:rPr lang="ru-RU" sz="2800" b="1" dirty="0" err="1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Праця</a:t>
            </a:r>
            <a:r>
              <a:rPr lang="ru-RU" sz="2800" b="1" dirty="0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оптимізм</a:t>
            </a:r>
            <a:r>
              <a:rPr lang="ru-RU" sz="2800" b="1" dirty="0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tabLst>
                <a:tab pos="1887538" algn="l"/>
              </a:tabLst>
            </a:pPr>
            <a:r>
              <a:rPr lang="ru-RU" sz="2800" b="1" dirty="0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постійне</a:t>
            </a:r>
            <a:r>
              <a:rPr lang="ru-RU" sz="2800" b="1" dirty="0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самовдосконалення</a:t>
            </a:r>
            <a:r>
              <a:rPr lang="ru-RU" sz="2800" b="1" dirty="0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>
              <a:tabLst>
                <a:tab pos="1887538" algn="l"/>
              </a:tabLst>
            </a:pPr>
            <a:r>
              <a:rPr lang="ru-RU" sz="2800" b="1" dirty="0" err="1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запорука</a:t>
            </a:r>
            <a:r>
              <a:rPr lang="ru-RU" sz="2800" b="1" dirty="0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життєвого</a:t>
            </a:r>
            <a:r>
              <a:rPr lang="ru-RU" sz="2800" b="1" dirty="0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62A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успіху</a:t>
            </a:r>
            <a:endParaRPr lang="ru-RU" sz="2800" b="1" dirty="0">
              <a:solidFill>
                <a:srgbClr val="0062A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" name="Google Shape;12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7276" y="5007611"/>
            <a:ext cx="2773835" cy="1009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5"/>
          <p:cNvSpPr/>
          <p:nvPr/>
        </p:nvSpPr>
        <p:spPr>
          <a:xfrm>
            <a:off x="1462526" y="235081"/>
            <a:ext cx="4591050" cy="7097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Педагогічне  кредо</a:t>
            </a:r>
            <a:endParaRPr sz="3300" i="1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0" name="Google Shape;130;p45"/>
          <p:cNvSpPr/>
          <p:nvPr/>
        </p:nvSpPr>
        <p:spPr>
          <a:xfrm>
            <a:off x="903332" y="1238922"/>
            <a:ext cx="7213726" cy="44866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just"/>
            <a:r>
              <a:rPr lang="uk-UA" sz="2800" b="1" i="1" dirty="0" smtClean="0">
                <a:solidFill>
                  <a:srgbClr val="C00000"/>
                </a:solidFill>
              </a:rPr>
              <a:t>Моє кредо — кожна дитина заслуговує на можливість знайти свій шлях через творчість і працю, і я готова бути наставником на цьому шляху.</a:t>
            </a:r>
            <a:endParaRPr lang="uk-UA" sz="2800" i="1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7787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sz="3600" b="1" dirty="0" smtClean="0">
                <a:solidFill>
                  <a:schemeClr val="tx1"/>
                </a:solidFill>
              </a:rPr>
              <a:t>Моя мета — створити таке навчальне середовище, в якому кожна дитина з особливими потребами відчує свою значущість та здатність до розвитку. Вірю, що праця — це шлях до самовираження, впевненості в собі та соціалізації. Я прагну забезпечити індивідуальний підхід до кожного учня, орієнтуючись на його можливості та потреби, щоб розвивати навички, які допоможуть йому впевнено почуватися у світі. Через практичні завдання та творчі </a:t>
            </a:r>
            <a:r>
              <a:rPr lang="uk-UA" sz="3600" b="1" dirty="0" err="1" smtClean="0">
                <a:solidFill>
                  <a:schemeClr val="tx1"/>
                </a:solidFill>
              </a:rPr>
              <a:t>проєкти</a:t>
            </a:r>
            <a:r>
              <a:rPr lang="uk-UA" sz="3600" b="1" dirty="0" smtClean="0">
                <a:solidFill>
                  <a:schemeClr val="tx1"/>
                </a:solidFill>
              </a:rPr>
              <a:t> я сприяю розвитку мотивації, самостійності та впевненості у власних силах. </a:t>
            </a:r>
            <a:endParaRPr lang="ru-RU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6"/>
          <p:cNvSpPr/>
          <p:nvPr/>
        </p:nvSpPr>
        <p:spPr>
          <a:xfrm>
            <a:off x="857956" y="316089"/>
            <a:ext cx="6062133" cy="643467"/>
          </a:xfrm>
          <a:prstGeom prst="roundRect">
            <a:avLst>
              <a:gd name="adj" fmla="val 242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Проблема, над якою працюю:</a:t>
            </a:r>
            <a:endParaRPr sz="3000" i="1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8" name="Google Shape;138;p46"/>
          <p:cNvSpPr txBox="1">
            <a:spLocks noGrp="1"/>
          </p:cNvSpPr>
          <p:nvPr>
            <p:ph type="ctrTitle"/>
          </p:nvPr>
        </p:nvSpPr>
        <p:spPr>
          <a:xfrm>
            <a:off x="515779" y="1292640"/>
            <a:ext cx="7155325" cy="24892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171450" tIns="171450" rIns="171450" bIns="0" anchor="b" anchorCtr="0">
            <a:normAutofit/>
          </a:bodyPr>
          <a:lstStyle/>
          <a:p>
            <a:pPr lvl="0">
              <a:lnSpc>
                <a:spcPct val="100000"/>
              </a:lnSpc>
              <a:buSzPts val="5400"/>
            </a:pPr>
            <a:r>
              <a:rPr lang="ru-RU" sz="3600" b="1" dirty="0">
                <a:solidFill>
                  <a:srgbClr val="0070C0"/>
                </a:solidFill>
              </a:rPr>
              <a:t>Соціалізація </a:t>
            </a:r>
            <a:r>
              <a:rPr lang="ru-RU" sz="3600" b="1" dirty="0" err="1">
                <a:solidFill>
                  <a:srgbClr val="0070C0"/>
                </a:solidFill>
              </a:rPr>
              <a:t>дітей</a:t>
            </a:r>
            <a:r>
              <a:rPr lang="ru-RU" sz="3600" b="1" dirty="0">
                <a:solidFill>
                  <a:srgbClr val="0070C0"/>
                </a:solidFill>
              </a:rPr>
              <a:t/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 з </a:t>
            </a:r>
            <a:r>
              <a:rPr lang="ru-RU" sz="3600" b="1" dirty="0" err="1">
                <a:solidFill>
                  <a:srgbClr val="0070C0"/>
                </a:solidFill>
              </a:rPr>
              <a:t>особливими</a:t>
            </a:r>
            <a:r>
              <a:rPr lang="ru-RU" sz="3600" b="1" dirty="0">
                <a:solidFill>
                  <a:srgbClr val="0070C0"/>
                </a:solidFill>
              </a:rPr>
              <a:t> потребами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 на уроках трудового </a:t>
            </a:r>
            <a:r>
              <a:rPr lang="ru-RU" sz="3600" b="1" dirty="0" err="1">
                <a:solidFill>
                  <a:srgbClr val="0070C0"/>
                </a:solidFill>
              </a:rPr>
              <a:t>навчання</a:t>
            </a:r>
            <a:r>
              <a:rPr lang="ru-RU" sz="3600" b="1" dirty="0">
                <a:solidFill>
                  <a:srgbClr val="0070C0"/>
                </a:solidFill>
              </a:rPr>
              <a:t/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 в </a:t>
            </a:r>
            <a:r>
              <a:rPr lang="ru-RU" sz="3600" b="1" dirty="0" err="1">
                <a:solidFill>
                  <a:srgbClr val="0070C0"/>
                </a:solidFill>
              </a:rPr>
              <a:t>умовах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навчального</a:t>
            </a:r>
            <a:r>
              <a:rPr lang="ru-RU" sz="3600" b="1" dirty="0">
                <a:solidFill>
                  <a:srgbClr val="0070C0"/>
                </a:solidFill>
              </a:rPr>
              <a:t> закладу</a:t>
            </a:r>
            <a:endParaRPr sz="3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736622"/>
            <a:ext cx="4679885" cy="3246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3054" y="943381"/>
            <a:ext cx="7950614" cy="4876652"/>
          </a:xfrm>
          <a:solidFill>
            <a:schemeClr val="bg1"/>
          </a:solidFill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/>
              <a:t>            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сучасних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умовах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інклюзивної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завданням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педагогів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сприятливого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середовища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соціалізації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особливими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освітніми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потребами (ООП). Як учитель трудового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усвідомлюю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соціалізація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таких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не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їхнім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адаптаційним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процесом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суспільстві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й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важливою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складовою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їхньої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особистості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самостійності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впевненості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власних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силах.</a:t>
            </a:r>
            <a:endParaRPr lang="ru-RU" sz="9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258;p13"/>
          <p:cNvSpPr/>
          <p:nvPr/>
        </p:nvSpPr>
        <p:spPr>
          <a:xfrm>
            <a:off x="2312882" y="134390"/>
            <a:ext cx="3141053" cy="5638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3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Актуальність</a:t>
            </a:r>
            <a:endParaRPr sz="105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3586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>
            <a:extLst>
              <a:ext uri="{FF2B5EF4-FFF2-40B4-BE49-F238E27FC236}">
                <a16:creationId xmlns="" xmlns:a16="http://schemas.microsoft.com/office/drawing/2014/main" id="{2C2CB353-DEB8-4146-BD79-24489E016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02220450"/>
              </p:ext>
            </p:extLst>
          </p:nvPr>
        </p:nvGraphicFramePr>
        <p:xfrm>
          <a:off x="432485" y="1149178"/>
          <a:ext cx="8414953" cy="452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258;p13"/>
          <p:cNvSpPr/>
          <p:nvPr/>
        </p:nvSpPr>
        <p:spPr>
          <a:xfrm>
            <a:off x="1755903" y="171460"/>
            <a:ext cx="5854934" cy="5638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3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Основні напрями моєї роботи:</a:t>
            </a:r>
            <a:endParaRPr sz="105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84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1"/>
          <p:cNvSpPr/>
          <p:nvPr/>
        </p:nvSpPr>
        <p:spPr>
          <a:xfrm>
            <a:off x="1033854" y="194564"/>
            <a:ext cx="4562475" cy="616380"/>
          </a:xfrm>
          <a:prstGeom prst="roundRect">
            <a:avLst>
              <a:gd name="adj" fmla="val 242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1" u="none" strike="noStrike" cap="none" dirty="0" err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Відомості</a:t>
            </a:r>
            <a:r>
              <a:rPr lang="ru-RU" sz="3000" b="0" i="1" u="none" strike="noStrike" cap="none" dirty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про себе</a:t>
            </a:r>
            <a:endParaRPr sz="3000" b="0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99" name="Google Shape;99;p41"/>
          <p:cNvGraphicFramePr/>
          <p:nvPr>
            <p:extLst>
              <p:ext uri="{D42A27DB-BD31-4B8C-83A1-F6EECF244321}">
                <p14:modId xmlns="" xmlns:p14="http://schemas.microsoft.com/office/powerpoint/2010/main" val="809678738"/>
              </p:ext>
            </p:extLst>
          </p:nvPr>
        </p:nvGraphicFramePr>
        <p:xfrm>
          <a:off x="293510" y="936978"/>
          <a:ext cx="6728175" cy="5888975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DAFEA4"/>
                    </a:gs>
                    <a:gs pos="35000">
                      <a:srgbClr val="E3FEBF"/>
                    </a:gs>
                    <a:gs pos="100000">
                      <a:srgbClr val="F4FEE6"/>
                    </a:gs>
                  </a:gsLst>
                  <a:lin ang="16200000" scaled="0"/>
                </a:gradFill>
                <a:tableStyleId>{520F0E9F-0066-4A44-8267-EA745AAC11D4}</a:tableStyleId>
              </a:tblPr>
              <a:tblGrid>
                <a:gridCol w="1772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55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2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b="1" i="0" u="none" strike="noStrike" cap="none" dirty="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Освіта</a:t>
                      </a:r>
                      <a:endParaRPr sz="16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uk-UA" sz="1600" b="1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В</a:t>
                      </a:r>
                      <a:r>
                        <a:rPr lang="uk-UA" sz="1600" b="1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 1980 році закінчила професійне училище при Дніпропетровському виробничому взуттєвому об'єднанні.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2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b="1" i="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Спеціальність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uk-UA" sz="1600" b="1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Заготівник 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9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Calibri"/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02060"/>
                          </a:solidFill>
                        </a:rPr>
                        <a:t>Кваліфікація</a:t>
                      </a:r>
                      <a:endParaRPr sz="1600" b="1" i="0" u="none" strike="noStrike" cap="non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uk-UA" sz="1600" b="1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Вчитель спеціаліст 11 тарифного</a:t>
                      </a:r>
                      <a:r>
                        <a:rPr lang="uk-UA" sz="1600" b="1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розряду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9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b="1" i="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Педагогічний  стаж роботи</a:t>
                      </a:r>
                      <a:endParaRPr sz="16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uk-UA" sz="1600" b="1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r>
                        <a:rPr lang="uk-UA" sz="1600" b="1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років,6 місяців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2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b="1" i="0" u="none" strike="noStrike" cap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Посада</a:t>
                      </a:r>
                      <a:endParaRPr lang="ru-RU" sz="1600" b="1" i="0" u="none" strike="noStrike" cap="none" dirty="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 err="1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Вчитель</a:t>
                      </a:r>
                      <a:r>
                        <a:rPr lang="ru-RU" sz="1600" b="1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трудового </a:t>
                      </a:r>
                      <a:r>
                        <a:rPr lang="ru-RU" sz="1600" b="1" i="0" u="none" strike="noStrike" cap="none" dirty="0" err="1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навчання</a:t>
                      </a:r>
                      <a:endParaRPr lang="ru-RU" sz="1600" b="1" i="0" u="none" strike="noStrike" cap="none" dirty="0" smtClean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9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ru-RU" sz="1600" b="1" i="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Місце роботи</a:t>
                      </a:r>
                      <a:endParaRPr sz="1600" b="1" i="0" u="none" strike="noStrike" cap="non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600" b="1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КЗО»ПБНРЦ»</a:t>
                      </a:r>
                      <a:r>
                        <a:rPr lang="ru-RU" sz="1600" b="1" i="0" u="none" strike="noStrike" cap="none" dirty="0" err="1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Берегиня</a:t>
                      </a:r>
                      <a:r>
                        <a:rPr lang="ru-RU" sz="1600" b="1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»ДОР»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endParaRPr sz="1600" b="1" i="0" u="none" strike="noStrike" cap="non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7B85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Мої педагогічні принципи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555340931"/>
              </p:ext>
            </p:extLst>
          </p:nvPr>
        </p:nvGraphicFramePr>
        <p:xfrm>
          <a:off x="1944219" y="1642400"/>
          <a:ext cx="66548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7296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3366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3366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dirty="0" err="1" smtClean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dirty="0" smtClean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анує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 атмосфера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інтересу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довіри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і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 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співробітництва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</a:b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Є 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місце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кожній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дитині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, тому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що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сучасний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урок —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запорука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її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успіху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 в </a:t>
            </a:r>
            <a:r>
              <a:rPr lang="ru-RU" b="1" dirty="0" err="1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майбутньому</a:t>
            </a:r>
            <a: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  <a:t>.</a:t>
            </a:r>
            <a:br>
              <a:rPr lang="ru-RU" b="1" dirty="0" smtClean="0">
                <a:ln>
                  <a:solidFill>
                    <a:srgbClr val="0033CC"/>
                  </a:solidFill>
                </a:ln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2486" y="32751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b="1" dirty="0">
              <a:ln>
                <a:solidFill>
                  <a:srgbClr val="0033CC"/>
                </a:solidFill>
              </a:ln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8ACBB1A6-6443-4F7D-9632-AE8A73CF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10" y="1322363"/>
            <a:ext cx="8995380" cy="553563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уроках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комфортну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атмосферу, де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дитина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незалежно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особливостей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відчуває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підтримку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прийняття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Використовую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адаптовані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враховуючи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когнітивні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можливості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Залучаю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спільних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сприяють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командній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дає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можливість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дітям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ООП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встановлювати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однокласниками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самооцінку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комунікації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258;p13">
            <a:extLst>
              <a:ext uri="{FF2B5EF4-FFF2-40B4-BE49-F238E27FC236}">
                <a16:creationId xmlns="" xmlns:a16="http://schemas.microsoft.com/office/drawing/2014/main" id="{F5246618-0D4A-4A8E-AF02-8D56E181B4A8}"/>
              </a:ext>
            </a:extLst>
          </p:cNvPr>
          <p:cNvSpPr/>
          <p:nvPr/>
        </p:nvSpPr>
        <p:spPr>
          <a:xfrm>
            <a:off x="1273693" y="184427"/>
            <a:ext cx="6313356" cy="8041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3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Створення інклюзивного освітнього середовища</a:t>
            </a:r>
            <a:endParaRPr sz="105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299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8ACBB1A6-6443-4F7D-9632-AE8A73CF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098" y="1280161"/>
            <a:ext cx="8117059" cy="507843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Для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дитини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готую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враховуючи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інтереси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потреби.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дозволяє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максимально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залучати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забезпечувати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успішність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ігрові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уроки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цікавими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доступними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258;p13">
            <a:extLst>
              <a:ext uri="{FF2B5EF4-FFF2-40B4-BE49-F238E27FC236}">
                <a16:creationId xmlns="" xmlns:a16="http://schemas.microsoft.com/office/drawing/2014/main" id="{F5246618-0D4A-4A8E-AF02-8D56E181B4A8}"/>
              </a:ext>
            </a:extLst>
          </p:cNvPr>
          <p:cNvSpPr/>
          <p:nvPr/>
        </p:nvSpPr>
        <p:spPr>
          <a:xfrm>
            <a:off x="1273693" y="184427"/>
            <a:ext cx="6313356" cy="8041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3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Індивідуалізація навчання</a:t>
            </a:r>
          </a:p>
        </p:txBody>
      </p:sp>
    </p:spTree>
    <p:extLst>
      <p:ext uri="{BB962C8B-B14F-4D97-AF65-F5344CB8AC3E}">
        <p14:creationId xmlns="" xmlns:p14="http://schemas.microsoft.com/office/powerpoint/2010/main" val="1676816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8ACBB1A6-6443-4F7D-9632-AE8A73CF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10" y="5136749"/>
            <a:ext cx="8995380" cy="172125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На уроках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акцентую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увагу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спрямованості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сприяє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дрібної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моторики 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когнітивних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дітям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оволодівати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навичками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повсякденному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258;p13">
            <a:extLst>
              <a:ext uri="{FF2B5EF4-FFF2-40B4-BE49-F238E27FC236}">
                <a16:creationId xmlns="" xmlns:a16="http://schemas.microsoft.com/office/drawing/2014/main" id="{F5246618-0D4A-4A8E-AF02-8D56E181B4A8}"/>
              </a:ext>
            </a:extLst>
          </p:cNvPr>
          <p:cNvSpPr/>
          <p:nvPr/>
        </p:nvSpPr>
        <p:spPr>
          <a:xfrm>
            <a:off x="1273693" y="184427"/>
            <a:ext cx="6313356" cy="8041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3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Розвиток практичних навичок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28" y="989061"/>
            <a:ext cx="3953021" cy="417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3692" y="942534"/>
            <a:ext cx="3545057" cy="419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3797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8ACBB1A6-6443-4F7D-9632-AE8A73CF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10" y="5136749"/>
            <a:ext cx="8995380" cy="172125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Успіх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соціалізації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залежить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Я активно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співпрацюю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шкільним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психологом,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вихователем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обговорюючи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258;p13">
            <a:extLst>
              <a:ext uri="{FF2B5EF4-FFF2-40B4-BE49-F238E27FC236}">
                <a16:creationId xmlns="" xmlns:a16="http://schemas.microsoft.com/office/drawing/2014/main" id="{F5246618-0D4A-4A8E-AF02-8D56E181B4A8}"/>
              </a:ext>
            </a:extLst>
          </p:cNvPr>
          <p:cNvSpPr/>
          <p:nvPr/>
        </p:nvSpPr>
        <p:spPr>
          <a:xfrm>
            <a:off x="1273693" y="184427"/>
            <a:ext cx="7030048" cy="8041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i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Співпраця</a:t>
            </a:r>
            <a:r>
              <a:rPr lang="ru-RU" sz="3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000" i="1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3000" i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000" i="1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шкільним</a:t>
            </a:r>
            <a:r>
              <a:rPr lang="ru-RU" sz="3000" i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психологом,</a:t>
            </a:r>
          </a:p>
          <a:p>
            <a:pPr algn="ctr"/>
            <a:r>
              <a:rPr lang="uk-UA" sz="3000" i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вихователем.</a:t>
            </a:r>
            <a:endParaRPr lang="uk-UA" sz="30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514" y="1233714"/>
            <a:ext cx="3888000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0685" y="1291772"/>
            <a:ext cx="3809692" cy="377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5997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5573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Метод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проектів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містить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у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собі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сукупність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дослідницьких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пошукових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проблемних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</a:t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творчих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за самою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своєю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сутністю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підходів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сприяє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творчому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розвитку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учнів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використанню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ними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певних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навчально-пізнавальних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прийомів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які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в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результаті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самостійних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дій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дозволяють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вирішувати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ту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чи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іншу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проблему.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Крім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того, метод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проектів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передбачає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обов'язкову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презентацію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результатів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8ACBB1A6-6443-4F7D-9632-AE8A73CF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10" y="5136749"/>
            <a:ext cx="8995380" cy="172125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11430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/>
              <a:t>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час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декоративних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листівок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прикрас),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групах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вчаться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розподіляти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один одному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досягати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результату.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258;p13">
            <a:extLst>
              <a:ext uri="{FF2B5EF4-FFF2-40B4-BE49-F238E27FC236}">
                <a16:creationId xmlns="" xmlns:a16="http://schemas.microsoft.com/office/drawing/2014/main" id="{F5246618-0D4A-4A8E-AF02-8D56E181B4A8}"/>
              </a:ext>
            </a:extLst>
          </p:cNvPr>
          <p:cNvSpPr/>
          <p:nvPr/>
        </p:nvSpPr>
        <p:spPr>
          <a:xfrm>
            <a:off x="1273693" y="184428"/>
            <a:ext cx="5596663" cy="5638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3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Проєктна діяльність</a:t>
            </a:r>
            <a:endParaRPr sz="1050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005" y="844062"/>
            <a:ext cx="3657438" cy="393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2834" y="900332"/>
            <a:ext cx="3826255" cy="384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74553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FF0000"/>
                </a:solidFill>
              </a:rPr>
              <a:t>Розвиток побутових навичок</a:t>
            </a:r>
            <a:r>
              <a:rPr lang="uk-UA" sz="1400" i="1" dirty="0" smtClean="0">
                <a:solidFill>
                  <a:srgbClr val="FF0000"/>
                </a:solidFill>
              </a:rPr>
              <a:t/>
            </a:r>
            <a:br>
              <a:rPr lang="uk-UA" sz="1400" i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767" y="970670"/>
            <a:ext cx="3644675" cy="469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202" y="928496"/>
            <a:ext cx="3699803" cy="472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Результати попередньої атестації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77495" y="2472351"/>
            <a:ext cx="4625387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199428" y="2233280"/>
            <a:ext cx="4586515" cy="380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8ACBB1A6-6443-4F7D-9632-AE8A73CF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10" y="5136749"/>
            <a:ext cx="8995380" cy="17212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uk-UA" dirty="0"/>
              <a:t>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як-от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дрібний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ремонт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взуття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сприяє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навичок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самостійності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соціалізації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суспільстві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258;p13">
            <a:extLst>
              <a:ext uri="{FF2B5EF4-FFF2-40B4-BE49-F238E27FC236}">
                <a16:creationId xmlns="" xmlns:a16="http://schemas.microsoft.com/office/drawing/2014/main" id="{F5246618-0D4A-4A8E-AF02-8D56E181B4A8}"/>
              </a:ext>
            </a:extLst>
          </p:cNvPr>
          <p:cNvSpPr/>
          <p:nvPr/>
        </p:nvSpPr>
        <p:spPr>
          <a:xfrm>
            <a:off x="1273693" y="184428"/>
            <a:ext cx="5596663" cy="5638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3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Розвиток побутових навичок</a:t>
            </a:r>
            <a:endParaRPr sz="1050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787" y="924563"/>
            <a:ext cx="3325979" cy="416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463" y="998833"/>
            <a:ext cx="3428392" cy="414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6626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5;p3">
            <a:extLst>
              <a:ext uri="{FF2B5EF4-FFF2-40B4-BE49-F238E27FC236}">
                <a16:creationId xmlns="" xmlns:a16="http://schemas.microsoft.com/office/drawing/2014/main" id="{56A91266-4A88-4CF8-83BB-780E570BEC1D}"/>
              </a:ext>
            </a:extLst>
          </p:cNvPr>
          <p:cNvSpPr/>
          <p:nvPr/>
        </p:nvSpPr>
        <p:spPr>
          <a:xfrm>
            <a:off x="1170800" y="117127"/>
            <a:ext cx="6606631" cy="1669470"/>
          </a:xfrm>
          <a:prstGeom prst="roundRect">
            <a:avLst>
              <a:gd name="adj" fmla="val 24207"/>
            </a:avLst>
          </a:prstGeom>
          <a:solidFill>
            <a:schemeClr val="bg1"/>
          </a:solidFill>
          <a:ln w="635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Bookman Old Style"/>
              <a:buNone/>
            </a:pPr>
            <a:r>
              <a:rPr lang="uk-UA" sz="3600" i="1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Проект виготовлення оберегів для наших Захисників.</a:t>
            </a:r>
            <a:endParaRPr sz="3600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" name="Рисунок 2" descr="C:\Users\Vera\Pictures\на атестацію\зображення_viber_2024-09-22_17-10-53-2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75" y="1899139"/>
            <a:ext cx="4117710" cy="390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Vera\Pictures\на атестацію\зображення_viber_2024-09-22_17-10-53-1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610" y="1899138"/>
            <a:ext cx="4037428" cy="392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03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5;p3">
            <a:extLst>
              <a:ext uri="{FF2B5EF4-FFF2-40B4-BE49-F238E27FC236}">
                <a16:creationId xmlns="" xmlns:a16="http://schemas.microsoft.com/office/drawing/2014/main" id="{56A91266-4A88-4CF8-83BB-780E570BEC1D}"/>
              </a:ext>
            </a:extLst>
          </p:cNvPr>
          <p:cNvSpPr/>
          <p:nvPr/>
        </p:nvSpPr>
        <p:spPr>
          <a:xfrm>
            <a:off x="1170800" y="117127"/>
            <a:ext cx="6606631" cy="755070"/>
          </a:xfrm>
          <a:prstGeom prst="roundRect">
            <a:avLst>
              <a:gd name="adj" fmla="val 24207"/>
            </a:avLst>
          </a:prstGeom>
          <a:solidFill>
            <a:schemeClr val="bg1"/>
          </a:solidFill>
          <a:ln w="635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0000"/>
              </a:buClr>
              <a:buSzPts val="4000"/>
            </a:pPr>
            <a:r>
              <a:rPr lang="uk-UA" sz="2400" i="1" u="none" strike="noStrike" cap="none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Приймали участь у Всесвітньому дні прибирання</a:t>
            </a:r>
            <a:endParaRPr sz="2400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5361" name="Picture 1" descr="C:\Users\Vera\Pictures\на атестацію\зображення_viber_2024-09-19_11-26-30-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27" y="845233"/>
            <a:ext cx="3967089" cy="5513363"/>
          </a:xfrm>
          <a:prstGeom prst="rect">
            <a:avLst/>
          </a:prstGeom>
          <a:noFill/>
        </p:spPr>
      </p:pic>
      <p:pic>
        <p:nvPicPr>
          <p:cNvPr id="15362" name="Picture 2" descr="C:\Users\Vera\Pictures\на атестацію\зображення_viber_2024-09-19_11-26-30-5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7123" y="845233"/>
            <a:ext cx="3787726" cy="549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08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5;p3">
            <a:extLst>
              <a:ext uri="{FF2B5EF4-FFF2-40B4-BE49-F238E27FC236}">
                <a16:creationId xmlns="" xmlns:a16="http://schemas.microsoft.com/office/drawing/2014/main" id="{56A91266-4A88-4CF8-83BB-780E570BEC1D}"/>
              </a:ext>
            </a:extLst>
          </p:cNvPr>
          <p:cNvSpPr/>
          <p:nvPr/>
        </p:nvSpPr>
        <p:spPr>
          <a:xfrm>
            <a:off x="435429" y="117127"/>
            <a:ext cx="8461828" cy="1319787"/>
          </a:xfrm>
          <a:prstGeom prst="roundRect">
            <a:avLst>
              <a:gd name="adj" fmla="val 24207"/>
            </a:avLst>
          </a:prstGeom>
          <a:solidFill>
            <a:schemeClr val="bg1"/>
          </a:solidFill>
          <a:ln w="635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0000"/>
              </a:buClr>
              <a:buSzPts val="4000"/>
            </a:pPr>
            <a:r>
              <a:rPr lang="uk-UA" sz="2400" i="1" u="none" strike="noStrike" cap="none" dirty="0" err="1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Доєднуючи</a:t>
            </a:r>
            <a:r>
              <a:rPr lang="uk-UA" sz="2400" i="1" dirty="0" err="1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сь</a:t>
            </a:r>
            <a:r>
              <a:rPr lang="uk-UA" sz="2400" i="1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до свята  Дня захисника України здобувачі освіти намалювали малюнки</a:t>
            </a:r>
          </a:p>
          <a:p>
            <a:pPr lvl="0" algn="ctr">
              <a:lnSpc>
                <a:spcPct val="90000"/>
              </a:lnSpc>
              <a:buClr>
                <a:srgbClr val="FF0000"/>
              </a:buClr>
              <a:buSzPts val="4000"/>
            </a:pPr>
            <a:r>
              <a:rPr lang="uk-UA" sz="2400" i="1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</a:t>
            </a:r>
            <a:r>
              <a:rPr lang="uk-UA" sz="2400" i="1" u="none" strike="noStrike" cap="none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ашим </a:t>
            </a:r>
            <a:r>
              <a:rPr lang="uk-UA" sz="2400" i="1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</a:t>
            </a:r>
            <a:r>
              <a:rPr lang="uk-UA" sz="2400" i="1" u="none" strike="noStrike" cap="none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ахисникам</a:t>
            </a:r>
            <a:endParaRPr sz="2400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524" y="1772529"/>
            <a:ext cx="2772098" cy="34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524" y="1752366"/>
            <a:ext cx="2514951" cy="335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1691" y="1750978"/>
            <a:ext cx="2685213" cy="335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4191" y="1702191"/>
            <a:ext cx="2514951" cy="344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224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Участь в оформленні шкільного фойє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65" y="1645920"/>
            <a:ext cx="3854417" cy="455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0302" y="1602000"/>
            <a:ext cx="3787275" cy="458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Участь у обласних виставках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925" y="1491176"/>
            <a:ext cx="3573044" cy="44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9363" y="1479867"/>
            <a:ext cx="3752888" cy="449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5;p3">
            <a:extLst>
              <a:ext uri="{FF2B5EF4-FFF2-40B4-BE49-F238E27FC236}">
                <a16:creationId xmlns="" xmlns:a16="http://schemas.microsoft.com/office/drawing/2014/main" id="{56A91266-4A88-4CF8-83BB-780E570BEC1D}"/>
              </a:ext>
            </a:extLst>
          </p:cNvPr>
          <p:cNvSpPr/>
          <p:nvPr/>
        </p:nvSpPr>
        <p:spPr>
          <a:xfrm>
            <a:off x="1170800" y="117126"/>
            <a:ext cx="6606631" cy="1078627"/>
          </a:xfrm>
          <a:prstGeom prst="roundRect">
            <a:avLst>
              <a:gd name="adj" fmla="val 24207"/>
            </a:avLst>
          </a:prstGeom>
          <a:solidFill>
            <a:schemeClr val="bg1"/>
          </a:solidFill>
          <a:ln w="635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0000"/>
              </a:buClr>
              <a:buSzPts val="4000"/>
            </a:pPr>
            <a:r>
              <a:rPr lang="uk-UA" sz="3600" i="1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Проект-діти України за мир</a:t>
            </a:r>
            <a:endParaRPr sz="3600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" name="Рисунок 2" descr="C:\Users\Vera\Pictures\на атестацію\зображення_viber_2024-09-22_17-02-22-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588" y="1752600"/>
            <a:ext cx="3559126" cy="40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Vera\Pictures\на атестацію\зображення_viber_2024-09-22_17-02-21-9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098" y="1758462"/>
            <a:ext cx="3629465" cy="416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572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Vera\Pictures\на атестацію\зображення_viber_2024-09-22_17-02-21-6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370" y="211014"/>
            <a:ext cx="4951828" cy="3902043"/>
          </a:xfrm>
          <a:prstGeom prst="rect">
            <a:avLst/>
          </a:prstGeom>
          <a:noFill/>
        </p:spPr>
      </p:pic>
      <p:pic>
        <p:nvPicPr>
          <p:cNvPr id="22531" name="Picture 3" descr="C:\Users\Vera\Pictures\на атестацію\зображення_viber_2024-09-22_17-02-21-9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754" y="2505222"/>
            <a:ext cx="3207434" cy="37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5;p3">
            <a:extLst>
              <a:ext uri="{FF2B5EF4-FFF2-40B4-BE49-F238E27FC236}">
                <a16:creationId xmlns="" xmlns:a16="http://schemas.microsoft.com/office/drawing/2014/main" id="{56A91266-4A88-4CF8-83BB-780E570BEC1D}"/>
              </a:ext>
            </a:extLst>
          </p:cNvPr>
          <p:cNvSpPr/>
          <p:nvPr/>
        </p:nvSpPr>
        <p:spPr>
          <a:xfrm>
            <a:off x="1170800" y="117126"/>
            <a:ext cx="6606631" cy="1247439"/>
          </a:xfrm>
          <a:prstGeom prst="roundRect">
            <a:avLst>
              <a:gd name="adj" fmla="val 24207"/>
            </a:avLst>
          </a:prstGeom>
          <a:solidFill>
            <a:schemeClr val="bg1"/>
          </a:solidFill>
          <a:ln w="635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Bookman Old Style"/>
              <a:buNone/>
            </a:pPr>
            <a:r>
              <a:rPr lang="uk-UA" sz="3600" i="1" u="none" strike="noStrike" cap="none" dirty="0" err="1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Виготавлююємо</a:t>
            </a:r>
            <a:r>
              <a:rPr lang="uk-UA" sz="3600" i="1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вітальні листівки до Дня Вчителя</a:t>
            </a:r>
            <a:endParaRPr sz="3600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232" y="1403692"/>
            <a:ext cx="2667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366" y="1797812"/>
            <a:ext cx="263743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102" y="3049612"/>
            <a:ext cx="2730086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624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rgbClr val="7030A0"/>
                </a:solidFill>
              </a:rPr>
              <a:t>Проект-паперопластика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7784"/>
            <a:ext cx="2969917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96" y="2335238"/>
            <a:ext cx="2969917" cy="419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4190" y="1153550"/>
            <a:ext cx="2560321" cy="375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2"/>
          <p:cNvSpPr/>
          <p:nvPr/>
        </p:nvSpPr>
        <p:spPr>
          <a:xfrm>
            <a:off x="691664" y="78501"/>
            <a:ext cx="5823851" cy="657037"/>
          </a:xfrm>
          <a:prstGeom prst="roundRect">
            <a:avLst>
              <a:gd name="adj" fmla="val 242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0" i="1" u="none" strike="noStrike" cap="none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Підвищення кваліфікації</a:t>
            </a:r>
            <a:endParaRPr sz="3000" b="0" i="1" u="none" strike="noStrike" cap="none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3250" name="Picture 2" descr="C:\Users\Vera\Desktop\Свідоцтво курси 30год.2021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7034" y="1573461"/>
            <a:ext cx="4501664" cy="448759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36172" t="24988" r="37058" b="-251"/>
          <a:stretch>
            <a:fillRect/>
          </a:stretch>
        </p:blipFill>
        <p:spPr bwMode="auto">
          <a:xfrm>
            <a:off x="4743715" y="1097279"/>
            <a:ext cx="3991428" cy="546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era\Pictures\на атестацію\Соняшники аплікаці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6602" y="344658"/>
            <a:ext cx="3921975" cy="521207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978" y="450166"/>
            <a:ext cx="3699804" cy="50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235" y="0"/>
            <a:ext cx="3362178" cy="432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0556" y="0"/>
            <a:ext cx="3104912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1254" y="2862000"/>
            <a:ext cx="2996916" cy="39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015" y="309489"/>
            <a:ext cx="4077726" cy="524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986" y="1069145"/>
            <a:ext cx="4600134" cy="474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Проект виготовлення об'ємних виробів з </a:t>
            </a:r>
            <a:r>
              <a:rPr lang="uk-UA" dirty="0" err="1" smtClean="0">
                <a:solidFill>
                  <a:srgbClr val="C00000"/>
                </a:solidFill>
              </a:rPr>
              <a:t>фоамірана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240" y="1519311"/>
            <a:ext cx="2888920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1595" y="1592410"/>
            <a:ext cx="2915919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4191" y="1575582"/>
            <a:ext cx="2869809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>
                <a:solidFill>
                  <a:srgbClr val="FF0000"/>
                </a:solidFill>
              </a:rPr>
              <a:t>Апсайлінг-нове</a:t>
            </a:r>
            <a:r>
              <a:rPr lang="uk-UA" dirty="0" smtClean="0">
                <a:solidFill>
                  <a:srgbClr val="FF0000"/>
                </a:solidFill>
              </a:rPr>
              <a:t> життя старим речам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238" y="1602000"/>
            <a:ext cx="4037288" cy="500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63" y="1631853"/>
            <a:ext cx="3868615" cy="48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7030A0"/>
                </a:solidFill>
              </a:rPr>
              <a:t>Проект-джутова філігрань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930" y="1983544"/>
            <a:ext cx="3104912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2592" y="1873762"/>
            <a:ext cx="3239907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625" y="773723"/>
            <a:ext cx="4119927" cy="524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166" y="790550"/>
            <a:ext cx="3800125" cy="504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Проект-новорічні ялинки з </a:t>
            </a:r>
            <a:r>
              <a:rPr lang="uk-UA" dirty="0" err="1" smtClean="0">
                <a:solidFill>
                  <a:srgbClr val="FF0000"/>
                </a:solidFill>
              </a:rPr>
              <a:t>фоамірана</a:t>
            </a:r>
            <a:r>
              <a:rPr lang="uk-UA" dirty="0" smtClean="0">
                <a:solidFill>
                  <a:srgbClr val="FF0000"/>
                </a:solidFill>
              </a:rPr>
              <a:t> та </a:t>
            </a:r>
            <a:r>
              <a:rPr lang="uk-UA" dirty="0" err="1" smtClean="0">
                <a:solidFill>
                  <a:srgbClr val="FF0000"/>
                </a:solidFill>
              </a:rPr>
              <a:t>сінельного</a:t>
            </a:r>
            <a:r>
              <a:rPr lang="uk-UA" dirty="0" smtClean="0">
                <a:solidFill>
                  <a:srgbClr val="FF0000"/>
                </a:solidFill>
              </a:rPr>
              <a:t> дроту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129" y="1674056"/>
            <a:ext cx="3569864" cy="422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1060" y="1690882"/>
            <a:ext cx="3509897" cy="417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077" y="618979"/>
            <a:ext cx="329390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542" y="649872"/>
            <a:ext cx="3568507" cy="430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657" y="261256"/>
            <a:ext cx="8011886" cy="613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5559" y="548640"/>
          <a:ext cx="8020050" cy="5667375"/>
        </p:xfrm>
        <a:graphic>
          <a:graphicData uri="http://schemas.openxmlformats.org/presentationml/2006/ole">
            <p:oleObj spid="_x0000_s1026" name="Acrobat Document" r:id="rId3" imgW="8020012" imgH="566701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Проект виготовлення </a:t>
            </a:r>
            <a:r>
              <a:rPr lang="uk-UA" dirty="0" err="1" smtClean="0">
                <a:solidFill>
                  <a:srgbClr val="C00000"/>
                </a:solidFill>
              </a:rPr>
              <a:t>оберега”Підкова</a:t>
            </a:r>
            <a:r>
              <a:rPr lang="uk-UA" dirty="0" err="1" smtClean="0"/>
              <a:t>”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1" y="2074597"/>
            <a:ext cx="3265481" cy="426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r="1260"/>
          <a:stretch>
            <a:fillRect/>
          </a:stretch>
        </p:blipFill>
        <p:spPr bwMode="auto">
          <a:xfrm>
            <a:off x="4656405" y="1958168"/>
            <a:ext cx="3882683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522091" y="505785"/>
            <a:ext cx="3914882" cy="51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1151" y="438858"/>
            <a:ext cx="4060164" cy="521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Пасхальні композиції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Vera\Pictures\на атестацію\зображення_viber_2024-09-22_17-10-52-7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3672" y="1498000"/>
            <a:ext cx="6864000" cy="51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Vera\Pictures\на атестацію\зображення_viber_2024-09-22_17-10-53-5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4393" y="407962"/>
            <a:ext cx="5824025" cy="6231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"/>
          <p:cNvSpPr/>
          <p:nvPr/>
        </p:nvSpPr>
        <p:spPr>
          <a:xfrm>
            <a:off x="2311790" y="0"/>
            <a:ext cx="3128657" cy="457060"/>
          </a:xfrm>
          <a:prstGeom prst="roundRect">
            <a:avLst>
              <a:gd name="adj" fmla="val 24207"/>
            </a:avLst>
          </a:prstGeom>
          <a:solidFill>
            <a:schemeClr val="bg1"/>
          </a:solidFill>
          <a:ln w="635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0000"/>
              </a:buClr>
              <a:buSzPts val="4000"/>
            </a:pPr>
            <a:r>
              <a:rPr lang="uk-UA" sz="3000" i="1" dirty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Висновки</a:t>
            </a:r>
            <a:endParaRPr sz="3000" i="1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65920B08-55BD-4BA9-86FE-522DF6472FFB}"/>
              </a:ext>
            </a:extLst>
          </p:cNvPr>
          <p:cNvSpPr/>
          <p:nvPr/>
        </p:nvSpPr>
        <p:spPr>
          <a:xfrm>
            <a:off x="306521" y="1153550"/>
            <a:ext cx="86521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3200" b="1" dirty="0"/>
              <a:t>   </a:t>
            </a:r>
            <a:r>
              <a:rPr lang="uk-UA" sz="3200" b="1" dirty="0">
                <a:solidFill>
                  <a:srgbClr val="0070C0"/>
                </a:solidFill>
              </a:rPr>
              <a:t>Соціалізація дітей з ООП на </a:t>
            </a:r>
            <a:r>
              <a:rPr lang="uk-UA" sz="3200" b="1" dirty="0" err="1">
                <a:solidFill>
                  <a:srgbClr val="0070C0"/>
                </a:solidFill>
              </a:rPr>
              <a:t>уроках</a:t>
            </a:r>
            <a:r>
              <a:rPr lang="uk-UA" sz="3200" b="1" dirty="0">
                <a:solidFill>
                  <a:srgbClr val="0070C0"/>
                </a:solidFill>
              </a:rPr>
              <a:t> трудового навчання є важливим інструментом їхнього розвитку, який дозволяє розкрити потенціал кожної дитини, сприяючи її адаптації в суспільстві та формуванню активної життєвої позиції.</a:t>
            </a:r>
          </a:p>
        </p:txBody>
      </p:sp>
    </p:spTree>
    <p:extLst>
      <p:ext uri="{BB962C8B-B14F-4D97-AF65-F5344CB8AC3E}">
        <p14:creationId xmlns="" xmlns:p14="http://schemas.microsoft.com/office/powerpoint/2010/main" val="239954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8"/>
          <p:cNvSpPr txBox="1">
            <a:spLocks noGrp="1"/>
          </p:cNvSpPr>
          <p:nvPr>
            <p:ph type="ctrTitle"/>
          </p:nvPr>
        </p:nvSpPr>
        <p:spPr>
          <a:xfrm>
            <a:off x="247136" y="745392"/>
            <a:ext cx="8118388" cy="3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Calibri"/>
              <a:buNone/>
            </a:pP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 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Перемоги та миру! 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Успіхів</a:t>
            </a: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 </a:t>
            </a:r>
            <a:r>
              <a:rPr lang="ru-RU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натхнення</a:t>
            </a:r>
            <a:r>
              <a:rPr lang="ru-RU" sz="5400" b="1" dirty="0">
                <a:solidFill>
                  <a:srgbClr val="FFFF00"/>
                </a:solidFill>
              </a:rPr>
              <a:t>!</a:t>
            </a:r>
            <a:endParaRPr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ra\Desktop\screenshot-1742203742659.png"/>
          <p:cNvPicPr>
            <a:picLocks noChangeAspect="1" noChangeArrowheads="1"/>
          </p:cNvPicPr>
          <p:nvPr/>
        </p:nvPicPr>
        <p:blipFill>
          <a:blip r:embed="rId2"/>
          <a:srcRect l="8804" t="6859" r="8599"/>
          <a:stretch>
            <a:fillRect/>
          </a:stretch>
        </p:blipFill>
        <p:spPr bwMode="auto">
          <a:xfrm>
            <a:off x="1308295" y="745588"/>
            <a:ext cx="7258930" cy="5677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30598" t="27420" r="30695" b="-4277"/>
          <a:stretch>
            <a:fillRect/>
          </a:stretch>
        </p:blipFill>
        <p:spPr bwMode="auto">
          <a:xfrm>
            <a:off x="2096086" y="635279"/>
            <a:ext cx="5036234" cy="532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Vera\Downloads\screenshot-174210962198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306" y="623130"/>
            <a:ext cx="7162800" cy="572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 l="20860" t="22815" r="21355"/>
          <a:stretch>
            <a:fillRect/>
          </a:stretch>
        </p:blipFill>
        <p:spPr bwMode="auto">
          <a:xfrm>
            <a:off x="983845" y="766130"/>
            <a:ext cx="7518400" cy="535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681</Words>
  <Application>Microsoft Office PowerPoint</Application>
  <PresentationFormat>Экран (4:3)</PresentationFormat>
  <Paragraphs>81</Paragraphs>
  <Slides>55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Arial</vt:lpstr>
      <vt:lpstr>Calibri</vt:lpstr>
      <vt:lpstr>Trebuchet MS</vt:lpstr>
      <vt:lpstr>Bookman Old Style</vt:lpstr>
      <vt:lpstr>Times New Roman</vt:lpstr>
      <vt:lpstr>Droid Sans</vt:lpstr>
      <vt:lpstr>Office Theme</vt:lpstr>
      <vt:lpstr>Acrobat Document</vt:lpstr>
      <vt:lpstr>Слайд 1</vt:lpstr>
      <vt:lpstr>Слайд 2</vt:lpstr>
      <vt:lpstr>Результати попередньої атестації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                    Мої нагороди</vt:lpstr>
      <vt:lpstr>Слайд 14</vt:lpstr>
      <vt:lpstr>Слайд 15</vt:lpstr>
      <vt:lpstr> Моя мета — створити таке навчальне середовище, в якому кожна дитина з особливими потребами відчує свою значущість та здатність до розвитку. Вірю, що праця — це шлях до самовираження, впевненості в собі та соціалізації. Я прагну забезпечити індивідуальний підхід до кожного учня, орієнтуючись на його можливості та потреби, щоб розвивати навички, які допоможуть йому впевнено почуватися у світі. Через практичні завдання та творчі проєкти я сприяю розвитку мотивації, самостійності та впевненості у власних силах. </vt:lpstr>
      <vt:lpstr>Соціалізація дітей  з особливими потребами  на уроках трудового навчання  в умовах навчального закладу</vt:lpstr>
      <vt:lpstr>Слайд 18</vt:lpstr>
      <vt:lpstr>Слайд 19</vt:lpstr>
      <vt:lpstr>Мої педагогічні принципи</vt:lpstr>
      <vt:lpstr>Слайд 21</vt:lpstr>
      <vt:lpstr> На уроці панує  атмосфера інтересу, довіри і співробітництва Є місце кожній дитині, тому що сучасний урок — запорука її успіху в майбутньому. </vt:lpstr>
      <vt:lpstr>Слайд 23</vt:lpstr>
      <vt:lpstr>Слайд 24</vt:lpstr>
      <vt:lpstr>Слайд 25</vt:lpstr>
      <vt:lpstr>Слайд 26</vt:lpstr>
      <vt:lpstr> Метод проектів містить у собі сукупність дослідницьких, пошукових, проблемних,  творчих за самою своєю сутністю підходів, сприяє творчому розвитку учнів, використанню ними певних навчально-пізнавальних прийомів, які в результаті самостійних дій дозволяють вирішувати ту чи іншу проблему. Крім того, метод проектів передбачає обов'язкову презентацію результатів.</vt:lpstr>
      <vt:lpstr>Слайд 28</vt:lpstr>
      <vt:lpstr>Розвиток побутових навичок </vt:lpstr>
      <vt:lpstr>Слайд 30</vt:lpstr>
      <vt:lpstr>Слайд 31</vt:lpstr>
      <vt:lpstr>Слайд 32</vt:lpstr>
      <vt:lpstr>Слайд 33</vt:lpstr>
      <vt:lpstr>Участь в оформленні шкільного фойє</vt:lpstr>
      <vt:lpstr>Участь у обласних виставках</vt:lpstr>
      <vt:lpstr>Слайд 36</vt:lpstr>
      <vt:lpstr>Слайд 37</vt:lpstr>
      <vt:lpstr>Слайд 38</vt:lpstr>
      <vt:lpstr>Проект-паперопластика</vt:lpstr>
      <vt:lpstr>Слайд 40</vt:lpstr>
      <vt:lpstr>Слайд 41</vt:lpstr>
      <vt:lpstr>Слайд 42</vt:lpstr>
      <vt:lpstr>Проект виготовлення об'ємних виробів з фоамірана</vt:lpstr>
      <vt:lpstr>Апсайлінг-нове життя старим речам</vt:lpstr>
      <vt:lpstr>Проект-джутова філігрань</vt:lpstr>
      <vt:lpstr>Слайд 46</vt:lpstr>
      <vt:lpstr>Проект-новорічні ялинки з фоамірана та сінельного дроту</vt:lpstr>
      <vt:lpstr>Слайд 48</vt:lpstr>
      <vt:lpstr>Слайд 49</vt:lpstr>
      <vt:lpstr>Проект виготовлення оберега”Підкова”</vt:lpstr>
      <vt:lpstr>Слайд 51</vt:lpstr>
      <vt:lpstr>Пасхальні композиції</vt:lpstr>
      <vt:lpstr>Слайд 53</vt:lpstr>
      <vt:lpstr>Слайд 54</vt:lpstr>
      <vt:lpstr>ДЯКУЮ ЗА УВАГУ!  Перемоги та миру!  Успіхів та  натхнення!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User322145</dc:creator>
  <cp:lastModifiedBy>Vera</cp:lastModifiedBy>
  <cp:revision>104</cp:revision>
  <dcterms:created xsi:type="dcterms:W3CDTF">2023-11-15T04:17:22Z</dcterms:created>
  <dcterms:modified xsi:type="dcterms:W3CDTF">2025-03-21T10:07:22Z</dcterms:modified>
</cp:coreProperties>
</file>